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463040"/>
            <a:ext cx="54864" cy="384048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46304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全国青少年信息学奥林匹克竞赛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377440"/>
            <a:ext cx="96012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800" b="1">
                <a:solidFill>
                  <a:srgbClr val="3D7ED8"/>
                </a:solidFill>
                <a:latin typeface="Microsoft YaHei"/>
              </a:defRPr>
            </a:pPr>
            <a:r>
              <a:t>NOI 2025 考试大纲解读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9184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95A5A6"/>
                </a:solidFill>
                <a:latin typeface="Microsoft YaHei"/>
              </a:defRPr>
            </a:pPr>
            <a:r>
              <a:t>CCF NOI 大纲（2025年修订版）全景概览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484632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0">
                <a:solidFill>
                  <a:srgbClr val="95A5A6"/>
                </a:solidFill>
                <a:latin typeface="Microsoft YaHei"/>
              </a:defRPr>
            </a:pPr>
            <a:r>
              <a:t>中国计算机学会 (CCF)  ·  2025年4月18日发布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539496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本套PPT共152讲，覆盖入门级 &gt; 提高级 &gt; NOI级全部知识点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NOI 级变化详解 — 新增与调整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难度系数 7-10  |  新增 7 项 + 难度调整 3 项 + 删除 2 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486400" cy="4389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🆕 新增内容（7 项）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6420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【9】基与线性基 — 异或空间的基，最大异或值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21284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【9】其他可持久化 — Trie/并查集/平衡树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76148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【10】一般图匹配 — 带花树算法 Blossom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31012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【9】半平面交 — 计算几何，多边形核求解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85876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【9】斯特林数 — 第一/二类斯特林数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40740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【9】Prüfer序列 — 树的计数，Cayley公式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956048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【9】Dirichlet卷积 — 数论函数卷积基础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09360" y="1188720"/>
            <a:ext cx="548640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922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⬆⬇ 难度等级调整（4项）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1664208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⬇ 虚树 10&gt;8  — 难度大幅降低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052828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⬇ 扩展KMP 9&gt;8  — 与AC自动机并列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441448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⬇ 期望方差 10&gt;9  — 略有降低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830068"/>
            <a:ext cx="502920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⬆ KM算法 9&gt;10  — 带权匹配要求提高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09360" y="3566160"/>
            <a:ext cx="5486400" cy="2011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92240" y="3639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❌ 删除 &amp; 📤 调出（3项）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4041648"/>
            <a:ext cx="5029200" cy="487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❌ 跳跃表 Skip List（难度9）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4529328"/>
            <a:ext cx="5029200" cy="487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❌ 二维线段树（难度8）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5017008"/>
            <a:ext cx="5029200" cy="487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📤 Manacher &gt; 提高级（难度7）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2025 版大纲变化总览（一）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新增内容 + 删除内容 — 三级完整对比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27AE60"/>
                </a:solidFill>
                <a:latin typeface="Microsoft YaHei"/>
              </a:defRPr>
            </a:pPr>
            <a:r>
              <a:t>🆕 新增内容汇总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691640"/>
            <a:ext cx="1371600" cy="41148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入门级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73736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引用(5)  |  前缀和(3)  |  差分(4)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286000"/>
            <a:ext cx="1371600" cy="41148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提高级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33172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bitset(5)  |  扫描线(7)  |  Manacher(7)  |  多维DP(6)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880360"/>
            <a:ext cx="1371600" cy="41148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NOI级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292608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线性基(9)  |  可持久化(9)  |  一般图匹配(10)  |  半平面交(9)  |  Stirling数(9)  |  Prüfer(9)  |  Dirichlet卷积(9)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6616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C0392B"/>
                </a:solidFill>
                <a:latin typeface="Microsoft YaHei"/>
              </a:defRPr>
            </a:pPr>
            <a:r>
              <a:t>❌ 删除内容汇总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4069080"/>
            <a:ext cx="1371600" cy="4114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入门级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11680" y="41148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格雷码(2)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663440"/>
            <a:ext cx="1371600" cy="4114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提高级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80" y="470916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次小生成树(7)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5257800"/>
            <a:ext cx="1371600" cy="4114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NOI级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1680" y="530352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跳跃表(9)  |  二维线段树(8)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566928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📌 全局统计：入门级净增 3 个  |  提高级净增 4 个  |  NOI级净增 7 个  —  全大纲总计新增 14 个知识点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2025 版大纲变化总览（二）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难度等级调整 + 术语规范化 + 内容调入调出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2B5C9E"/>
                </a:solidFill>
                <a:latin typeface="Microsoft YaHei"/>
              </a:defRPr>
            </a:pPr>
            <a:r>
              <a:t>⬆⬇ 难度等级调整 &amp; 调入调出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691640"/>
            <a:ext cx="16459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⬇ 降低（3项）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17373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虚树 10&gt;8（NOI级）  |  扩展KMP 9&gt;8（NOI级）  |  期望方差 10&gt;9（NOI级）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286000"/>
            <a:ext cx="16459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⬆ 升高（1项）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23317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KM算法 9&gt;10（NOI级）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880360"/>
            <a:ext cx="16459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📤 调出（1项）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29260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Manacher：NOI级 &gt; 提高级（难度7）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474720"/>
            <a:ext cx="164592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📥 调入（1项）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52044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Dirichlet卷积：全新加入NOI级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1480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E86A17"/>
                </a:solidFill>
                <a:latin typeface="Microsoft YaHei"/>
              </a:defRPr>
            </a:pPr>
            <a:r>
              <a:t>🔄 术语规范化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617720"/>
            <a:ext cx="137160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入门级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80" y="466344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"模运算与同余" &gt; "模运算与取余"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5212080"/>
            <a:ext cx="137160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提高级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1680" y="52578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"等价类" &gt; "等价关系与等价类"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5806440"/>
            <a:ext cx="137160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NOI级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11680" y="585216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概率论术语调整（离散随机变量期望与方差名称调整）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学习路径与建议（一）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从零基础到 NOI 金牌的完整成长路径 — 三阶段规划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2267" y="1188720"/>
            <a:ext cx="370332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第一阶段：入门基础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987" y="1737360"/>
            <a:ext cx="361188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3~6 个月   |   PPT 01-67（67讲）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707" y="205740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C++ 语法与 STL 入门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3707" y="2441448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基础数据结构：链表/栈/队列/二叉树/图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707" y="2825496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基础算法：枚举/模拟/贪心/递推/递归/二分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3707" y="3209544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搜索：DFS / BFS / Flood Fill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3707" y="3593592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动态规划：一维DP / 背包 / 区间DP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707" y="397764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基础数学：数论/组合/进制转换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44187" y="1188720"/>
            <a:ext cx="370332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第二阶段：算法提高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89907" y="1737360"/>
            <a:ext cx="361188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6~12 个月   |   PPT 68-124（57讲）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35627" y="205740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进阶数据结构：线段树/树状数组/并查集/平衡树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35627" y="2441448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图论算法：最短路/MST/拓扑排序/SCC/LCA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35627" y="2825496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字符串：KMP /  Manacher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35627" y="3209544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DP进阶：多维DP / 树型DP / 状压DP / DP优化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35627" y="3593592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搜索优化：记忆化/A*/双向BFS/IDDFS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35627" y="397764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数学进阶：同余/费马/欧拉/CRT/容斥/线代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76107" y="1188720"/>
            <a:ext cx="3703320" cy="50292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第三阶段：冲刺 NOI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1827" y="1737360"/>
            <a:ext cx="361188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12~24 个月   |   PPT 125-152（28讲）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67547" y="205740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高级数据结构：LCT/主席树/树链剖分/SAM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67547" y="2441448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网络流：最大流/最小割/费用流/建模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67547" y="2825496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匹配问题：匈牙利/KM/一般图匹配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67547" y="3209544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高级数学：线性基/群论/计算几何/FFT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67547" y="3593592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分治策略：CDQ/莫队/整体二分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67547" y="3977640"/>
            <a:ext cx="3520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▸ 综合冲刺：真题实战/高频考点/竞赛技巧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3969867" y="1325880"/>
            <a:ext cx="320040" cy="164592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ight Arrow 31"/>
          <p:cNvSpPr/>
          <p:nvPr/>
        </p:nvSpPr>
        <p:spPr>
          <a:xfrm>
            <a:off x="7901787" y="1325880"/>
            <a:ext cx="320040" cy="164592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学习建议与本套 PPT 结构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152 讲完整覆盖 NOI 2025 全部考点 · 使用指南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188720"/>
            <a:ext cx="56692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💡 五大学习建议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64592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1. 循序渐进：按入门级 &gt; 提高级 &gt; NOI级顺序学习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05740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2. 动手实践：每个知识点配合 OJ 练习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4688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    推荐：洛谷 / Codeforces / AtCoder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88036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    理论 : 实践  ≈  3 : 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2918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3. 重视新增：2025年新增14个知识点大概率会考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70332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4. 知识体系：善用PPT标注系统构建知识网络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11480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5. 定期模考：每学完一级做整套真题检验水平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18872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📚 PPT 系列总览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1645920"/>
            <a:ext cx="5303520" cy="347472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92240" y="168249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1A3C6E"/>
                </a:solidFill>
                <a:latin typeface="Microsoft YaHei"/>
              </a:defRPr>
            </a:pPr>
            <a:r>
              <a:t>第一部分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63840" y="1682496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概述与编程环境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241280" y="1682496"/>
            <a:ext cx="7315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PPT 01-05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0" y="1682496"/>
            <a:ext cx="640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5讲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2057400"/>
            <a:ext cx="5303520" cy="34747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209397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1A3C6E"/>
                </a:solidFill>
                <a:latin typeface="Microsoft YaHei"/>
              </a:defRPr>
            </a:pPr>
            <a:r>
              <a:t>第二~十一部分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63840" y="2093976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 入门级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41280" y="2093976"/>
            <a:ext cx="7315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PPT 06-67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0" y="2093976"/>
            <a:ext cx="640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62讲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2468880"/>
            <a:ext cx="5303520" cy="34747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250545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1A3C6E"/>
                </a:solidFill>
                <a:latin typeface="Microsoft YaHei"/>
              </a:defRPr>
            </a:pPr>
            <a:r>
              <a:t>第十二~二十二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2505456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CSP-S 提高级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241280" y="2505456"/>
            <a:ext cx="7315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PPT 68-124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972800" y="2505456"/>
            <a:ext cx="640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57讲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400800" y="2880360"/>
            <a:ext cx="5303520" cy="34747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92240" y="291693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1A3C6E"/>
                </a:solidFill>
                <a:latin typeface="Microsoft YaHei"/>
              </a:defRPr>
            </a:pPr>
            <a:r>
              <a:t>第二十三~二十六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63840" y="2916936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NOI 级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241280" y="2916936"/>
            <a:ext cx="7315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PPT 125-148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972800" y="2916936"/>
            <a:ext cx="640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24讲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0" y="3291840"/>
            <a:ext cx="5303520" cy="347472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92240" y="332841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1A3C6E"/>
                </a:solidFill>
                <a:latin typeface="Microsoft YaHei"/>
              </a:defRPr>
            </a:pPr>
            <a:r>
              <a:t>第二十七部分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63840" y="3328416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综合复习与冲刺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241280" y="3328416"/>
            <a:ext cx="7315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PPT 149-152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972800" y="3328416"/>
            <a:ext cx="640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4讲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576072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PPT特色：⭐新增标记  |  🔥重点标识  |  📝例题穿插  |  📊难度分布  |  🎯考点预测  |  💻代码模板  |  ✅自测清单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200" y="612648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CCF推荐C++14标准  |  建议配套在线OJ同步练习  |  每讲30~90分钟，可独立或组合使用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下一讲：计算机基础知识与编程环境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02 — 从硬件到软件：冯·诺依曼体系结构 &amp; 编程环境搭建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02920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中国计算机学会 (CCF) · noi.ccf.org.cn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NOI 系列赛事体系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从入门到国家队 — 完整的竞赛晋级路径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7987" y="1371600"/>
            <a:ext cx="214884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900" b="1">
                <a:solidFill>
                  <a:srgbClr val="FFFFFF"/>
                </a:solidFill>
                <a:latin typeface="Microsoft YaHei"/>
              </a:defRPr>
            </a:pPr>
            <a:r>
              <a:t>CSP-J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707" y="1965960"/>
            <a:ext cx="2057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非专业级软件能力认证</a:t>
            </a:r>
            <a:br/>
            <a:r>
              <a:t>（入门级）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707" y="2834640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面向初中及以下学生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3707" y="3090672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难度系数 1 ~ 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3707" y="3346704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考察基础编程能力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3707" y="3602736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每年 9-10 月举办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689707" y="1371600"/>
            <a:ext cx="214884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900" b="1">
                <a:solidFill>
                  <a:srgbClr val="FFFFFF"/>
                </a:solidFill>
                <a:latin typeface="Microsoft YaHei"/>
              </a:defRPr>
            </a:pPr>
            <a:r>
              <a:t>CSP-S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35427" y="1965960"/>
            <a:ext cx="2057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非专业级软件能力认证</a:t>
            </a:r>
            <a:br/>
            <a:r>
              <a:t>（提高级）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35427" y="2834640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面向初高中学生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5427" y="3090672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难度系数 5 ~ 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35427" y="3346704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考察算法与数据结构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35427" y="3602736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每年 9-10 月举办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021427" y="1371600"/>
            <a:ext cx="214884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900" b="1">
                <a:solidFill>
                  <a:srgbClr val="FFFFFF"/>
                </a:solidFill>
                <a:latin typeface="Microsoft YaHei"/>
              </a:defRPr>
            </a:pPr>
            <a:r>
              <a:t>NOIP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67147" y="1965960"/>
            <a:ext cx="2057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全国青少年信息学</a:t>
            </a:r>
            <a:br/>
            <a:r>
              <a:t>奥林匹克联赛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67147" y="2834640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面向高中学生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67147" y="3090672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难度系数 5 ~ 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67147" y="3346704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省一等奖可获升学优惠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67147" y="3602736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每年 11 月举办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353147" y="1371600"/>
            <a:ext cx="2148840" cy="50292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900" b="1">
                <a:solidFill>
                  <a:srgbClr val="FFFFFF"/>
                </a:solidFill>
                <a:latin typeface="Microsoft YaHei"/>
              </a:defRPr>
            </a:pPr>
            <a:r>
              <a:t>NOI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98867" y="1965960"/>
            <a:ext cx="2057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全国青少年信息学</a:t>
            </a:r>
            <a:br/>
            <a:r>
              <a:t>奥林匹克竞赛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98867" y="2834640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各省选拔代表队参赛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98867" y="3090672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难度系数 7 ~ 10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98867" y="3346704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前50名获金牌及保送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98867" y="3602736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每年 7 月举办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684867" y="1371600"/>
            <a:ext cx="2148840" cy="50292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900" b="1">
                <a:solidFill>
                  <a:srgbClr val="FFFFFF"/>
                </a:solidFill>
                <a:latin typeface="Microsoft YaHei"/>
              </a:defRPr>
            </a:pPr>
            <a:r>
              <a:t>CTS/IOI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30587" y="1965960"/>
            <a:ext cx="2057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国家队选拔 / 国际</a:t>
            </a:r>
            <a:br/>
            <a:r>
              <a:t>信息学奥林匹克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730587" y="2834640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NOI前50进入集训队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730587" y="3090672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选拔4人代表中国参赛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30587" y="3346704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难度系数 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730587" y="3602736"/>
            <a:ext cx="2057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▸ CTS集训 + IOI正赛</a:t>
            </a:r>
          </a:p>
        </p:txBody>
      </p:sp>
      <p:sp>
        <p:nvSpPr>
          <p:cNvPr id="37" name="Right Arrow 36"/>
          <p:cNvSpPr/>
          <p:nvPr/>
        </p:nvSpPr>
        <p:spPr>
          <a:xfrm>
            <a:off x="2461107" y="1508760"/>
            <a:ext cx="27432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ight Arrow 37"/>
          <p:cNvSpPr/>
          <p:nvPr/>
        </p:nvSpPr>
        <p:spPr>
          <a:xfrm>
            <a:off x="4792827" y="1508760"/>
            <a:ext cx="27432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ight Arrow 38"/>
          <p:cNvSpPr/>
          <p:nvPr/>
        </p:nvSpPr>
        <p:spPr>
          <a:xfrm>
            <a:off x="7124547" y="1508760"/>
            <a:ext cx="27432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ight Arrow 39"/>
          <p:cNvSpPr/>
          <p:nvPr/>
        </p:nvSpPr>
        <p:spPr>
          <a:xfrm>
            <a:off x="9456267" y="1508760"/>
            <a:ext cx="274320" cy="146304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31520" y="50292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0">
                <a:solidFill>
                  <a:srgbClr val="2C3E50"/>
                </a:solidFill>
                <a:latin typeface="Microsoft YaHei"/>
              </a:defRPr>
            </a:pPr>
            <a:r>
              <a:t>晋级路径：CSP-J &gt; CSP-S &gt; NOIP &gt; 省选 &gt; NOI &gt; CTS/IOI</a:t>
            </a:r>
            <a:br/>
            <a:r>
              <a:t>难度递增：入门级(1-5)  &gt;  提高级(5-8)  &gt;  NOI级(7-10)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2025 版大纲总体框架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三大等级 x 五大类别 = 完整的知识体系矩阵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188720"/>
            <a:ext cx="3749039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2100" b="1">
                <a:solidFill>
                  <a:srgbClr val="FFFFFF"/>
                </a:solidFill>
                <a:latin typeface="Microsoft YaHei"/>
              </a:defRPr>
            </a:pPr>
            <a:r>
              <a:t>入门级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1691640"/>
            <a:ext cx="356616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难度 1-5  |  CSP-J  |  ~105 个知识点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1752" y="2011680"/>
            <a:ext cx="1005840" cy="6858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基础知识</a:t>
            </a:r>
            <a:br/>
            <a:r>
              <a:t>与编程环境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205740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计算机硬件 / 操作系统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1752" y="2788920"/>
            <a:ext cx="1005840" cy="6858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C++</a:t>
            </a:r>
            <a:br/>
            <a:r>
              <a:t>程序设计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7320" y="283464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变量/类型/运算符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1752" y="3566160"/>
            <a:ext cx="1005840" cy="6858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数据结构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7320" y="361188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链表/栈/队列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01752" y="4343400"/>
            <a:ext cx="1005840" cy="6858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算法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43891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基础算法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01752" y="5120640"/>
            <a:ext cx="1005840" cy="6858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数学</a:t>
            </a:r>
            <a:br/>
            <a:r>
              <a:t>与其他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17320" y="516636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基础数学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206240" y="1188720"/>
            <a:ext cx="3749039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2100" b="1">
                <a:solidFill>
                  <a:srgbClr val="FFFFFF"/>
                </a:solidFill>
                <a:latin typeface="Microsoft YaHei"/>
              </a:defRPr>
            </a:pPr>
            <a:r>
              <a:t>提高级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1691640"/>
            <a:ext cx="356616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难度 5-8  |  CSP-S/NOIP  |  ~85 个新增知识点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79392" y="2011680"/>
            <a:ext cx="1005840" cy="6858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基础知识</a:t>
            </a:r>
            <a:br/>
            <a:r>
              <a:t>与编程环境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94960" y="205740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网络基础 / 编程环境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279392" y="2788920"/>
            <a:ext cx="1005840" cy="6858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C++</a:t>
            </a:r>
            <a:br/>
            <a:r>
              <a:t>程序设计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4960" y="283464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分支/循环/数组/字符串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79392" y="3566160"/>
            <a:ext cx="1005840" cy="6858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数据结构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94960" y="361188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二叉树/图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279392" y="4343400"/>
            <a:ext cx="1005840" cy="6858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算法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94960" y="43891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进阶算法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279392" y="5120640"/>
            <a:ext cx="1005840" cy="6858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数学</a:t>
            </a:r>
            <a:br/>
            <a:r>
              <a:t>与其他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4960" y="516636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进阶数学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183879" y="1188720"/>
            <a:ext cx="3749039" cy="4572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2100" b="1">
                <a:solidFill>
                  <a:srgbClr val="FFFFFF"/>
                </a:solidFill>
                <a:latin typeface="Microsoft YaHei"/>
              </a:defRPr>
            </a:pPr>
            <a:r>
              <a:t>NOI级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75319" y="1691640"/>
            <a:ext cx="356616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难度 7-10  |  NOI/IOI选拔  |  ~65 个新增知识点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257031" y="2011680"/>
            <a:ext cx="1005840" cy="6858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基础知识</a:t>
            </a:r>
            <a:br/>
            <a:r>
              <a:t>与编程环境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372599" y="205740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ASCII / 编译过程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257031" y="2788920"/>
            <a:ext cx="1005840" cy="6858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C++</a:t>
            </a:r>
            <a:br/>
            <a:r>
              <a:t>程序设计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72599" y="283464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函数/递归/指针/STL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257031" y="3566160"/>
            <a:ext cx="1005840" cy="6858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数据结构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372599" y="361188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邻接矩阵/邻接表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257031" y="4343400"/>
            <a:ext cx="1005840" cy="6858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算法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72599" y="43891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高级算法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8257031" y="5120640"/>
            <a:ext cx="1005840" cy="6858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数学</a:t>
            </a:r>
            <a:br/>
            <a:r>
              <a:t>与其他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372599" y="516636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高等数学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1520" y="603504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C0392B"/>
                </a:solidFill>
                <a:latin typeface="Microsoft YaHei"/>
              </a:defRPr>
            </a:pPr>
            <a:r>
              <a:t>⚠ 高级别自动包含低级别全部知识点。NOI级选手需掌握入门级+提高级+NOI级的全部内容。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2025 版修订核心理念（一）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继 2021 首次发布和 2023 修订后的第二次重大修订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Oval 6"/>
          <p:cNvSpPr/>
          <p:nvPr/>
        </p:nvSpPr>
        <p:spPr>
          <a:xfrm>
            <a:off x="3017520" y="1188720"/>
            <a:ext cx="731520" cy="73152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1A3C6E"/>
                </a:solidFill>
                <a:latin typeface="Microsoft YaHei"/>
              </a:defRPr>
            </a:pPr>
            <a:r>
              <a:t>强化算法思维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651760"/>
            <a:ext cx="4389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弱化机械记忆型内容</a:t>
            </a:r>
            <a:br/>
            <a:r>
              <a:t>突出人类计算思维在</a:t>
            </a:r>
            <a:br/>
            <a:r>
              <a:t>算法设计中的创造性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93192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95A5A6"/>
                </a:solidFill>
                <a:latin typeface="Microsoft YaHei"/>
              </a:defRPr>
            </a:pPr>
            <a:r>
              <a:t>具体体现：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425196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删除格雷码（入门级）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457200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删除跳跃表（NOI级）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489204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删除二维线段树（NOI级）</a:t>
            </a:r>
          </a:p>
        </p:txBody>
      </p:sp>
      <p:sp>
        <p:nvSpPr>
          <p:cNvPr id="14" name="Oval 13"/>
          <p:cNvSpPr/>
          <p:nvPr/>
        </p:nvSpPr>
        <p:spPr>
          <a:xfrm>
            <a:off x="8503920" y="1188720"/>
            <a:ext cx="731520" cy="73152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1A3C6E"/>
                </a:solidFill>
                <a:latin typeface="Microsoft YaHei"/>
              </a:defRPr>
            </a:pPr>
            <a:r>
              <a:t>优化难度分级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2651760"/>
            <a:ext cx="4389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更精准定位各等级难度</a:t>
            </a:r>
            <a:br/>
            <a:r>
              <a:t>避免"断层式"挑战</a:t>
            </a:r>
            <a:br/>
            <a:r>
              <a:t>使学习曲线更加平滑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120" y="393192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95A5A6"/>
                </a:solidFill>
                <a:latin typeface="Microsoft YaHei"/>
              </a:defRPr>
            </a:pPr>
            <a:r>
              <a:t>具体体现：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425196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虚树 10&gt;8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57200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扩展KMP 9&gt;8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489204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Manacher 下放提高级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2025 版修订核心理念（二）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术语规范化 + 适应 AI 时代 + 核心导向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Oval 6"/>
          <p:cNvSpPr/>
          <p:nvPr/>
        </p:nvSpPr>
        <p:spPr>
          <a:xfrm>
            <a:off x="3017520" y="1188720"/>
            <a:ext cx="731520" cy="73152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1A3C6E"/>
                </a:solidFill>
                <a:latin typeface="Microsoft YaHei"/>
              </a:defRPr>
            </a:pPr>
            <a:r>
              <a:t>术语规范化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651760"/>
            <a:ext cx="438912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统一表述方式，减少理解</a:t>
            </a:r>
            <a:br/>
            <a:r>
              <a:t>偏差，与国际标准接轨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420624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95A5A6"/>
                </a:solidFill>
                <a:latin typeface="Microsoft YaHei"/>
              </a:defRPr>
            </a:pPr>
            <a:r>
              <a:t>具体体现：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45262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"模运算与同余"&gt;"模运算与取余"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5920" y="484632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"等价类"&gt;"等价关系与等价类"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516636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离散随机变量期望与方差名称调整</a:t>
            </a:r>
          </a:p>
        </p:txBody>
      </p:sp>
      <p:sp>
        <p:nvSpPr>
          <p:cNvPr id="14" name="Oval 13"/>
          <p:cNvSpPr/>
          <p:nvPr/>
        </p:nvSpPr>
        <p:spPr>
          <a:xfrm>
            <a:off x="8503920" y="1188720"/>
            <a:ext cx="731520" cy="73152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FFFFFF"/>
                </a:solidFill>
                <a:latin typeface="Microsoft YaHei"/>
              </a:defRPr>
            </a:pPr>
            <a:r>
              <a:t>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1A3C6E"/>
                </a:solidFill>
                <a:latin typeface="Microsoft YaHei"/>
              </a:defRPr>
            </a:pPr>
            <a:r>
              <a:t>适应 AI 时代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2651760"/>
            <a:ext cx="438912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在大模型快速发展的背景下</a:t>
            </a:r>
            <a:br/>
            <a:r>
              <a:t>优化考查方向</a:t>
            </a:r>
            <a:br/>
            <a:r>
              <a:t>注重不可替代的思维能力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75120" y="420624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95A5A6"/>
                </a:solidFill>
                <a:latin typeface="Microsoft YaHei"/>
              </a:defRPr>
            </a:pPr>
            <a:r>
              <a:t>具体体现：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452628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侧重算法设计与分析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84632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强调创造性解题能力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5166360"/>
            <a:ext cx="36576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▸ 而非机械记忆知识点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371600" y="5577840"/>
            <a:ext cx="9418320" cy="50292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核心导向：从"知识记忆型"向"能力素养型"转变，培养真正的算法思维和问题解决能力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入门级（CSP-J）变化详解 — 新增内容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难度系数 1-5  |  净增 3 个知识点 + 重构 1 个章节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303" y="1280160"/>
            <a:ext cx="3566160" cy="29260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56183" y="1353312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🆕 前缀和（难度 3）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03" y="175564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一维前缀和：pre[i] = pre[i-1] + a[i]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903" y="235000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区间和 O(1)：sum(l,r) = pre[r] - pre[l-1]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903" y="294436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二维前缀和：子矩阵和快速查询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03" y="353872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应用：区间求和、子矩阵求和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12767" y="1280160"/>
            <a:ext cx="3566160" cy="29260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95647" y="1353312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🆕 差分（难度 4）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1367" y="175564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一维差分：diff[l]+=x, diff[r+1]-=x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1367" y="235000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区间修改 O(1)，最后前缀和还原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1367" y="294436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二维差分概念（进阶了解）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41367" y="353872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与前缀和互为逆运算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52231" y="1280160"/>
            <a:ext cx="3566160" cy="29260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35111" y="1353312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🆕 引用 &amp;（难度 5）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80831" y="175564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引用类型：int &amp;ref = original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80831" y="235000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传引用参数：修改形参即修改实参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80831" y="294436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避免大对象的复制开销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0831" y="3538728"/>
            <a:ext cx="310896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与指针区别：不能为空、不能改绑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572000"/>
            <a:ext cx="10698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📂 新增独立章节"算法策略"：将前缀和、差分等归入此新章节，强调算法策略的系统性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5120640"/>
            <a:ext cx="106984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B5C9E"/>
                </a:solidFill>
                <a:latin typeface="Microsoft YaHei"/>
              </a:defRPr>
            </a:pPr>
            <a:r>
              <a:t>💡 为什么新增？前缀和与差分是区间问题的核心工具，近年CSP-J考试中出现频率很高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入门级（CSP-J）变化详解 — 调整与删除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难度系数 1-5  |  术语规范化 + 减负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280160"/>
            <a:ext cx="548640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353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🔄 内容调整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75564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"模运算与同余" &gt; "模运算与取余"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9092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术语更精确，同余推迟到提高级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2620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148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新增独立章节"算法策略"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9676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前缀和(3)、差分(4)归入此章节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32048"/>
            <a:ext cx="5029200" cy="335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凸显算法策略在体系中的独立地位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09360" y="1280160"/>
            <a:ext cx="5486400" cy="25603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1353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❌ 删除内容与减负分析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1755648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删除【难度2】格雷码 (Gray Code)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2043030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记忆性知识点，记住编码规则即可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330413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与"强化算法思维"导向不一致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617796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905179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2025版核心理念：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3192562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弱化机械记忆，强化思维训练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3479945"/>
            <a:ext cx="5029200" cy="28738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让选手聚焦算法设计与问题求解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20624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📊 入门级难度分布（知识点数量 x 难度级别）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97280" y="4937760"/>
            <a:ext cx="1828800" cy="11430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97280" y="46634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3D7ED8"/>
                </a:solidFill>
                <a:latin typeface="Microsoft YaHei"/>
              </a:defRPr>
            </a:pPr>
            <a:r>
              <a:t>25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" y="6153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难度1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5074920"/>
            <a:ext cx="1828800" cy="100584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200400" y="48006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3D7ED8"/>
                </a:solidFill>
                <a:latin typeface="Microsoft YaHei"/>
              </a:defRPr>
            </a:pPr>
            <a:r>
              <a:t>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00400" y="6153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难度2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303520" y="4800600"/>
            <a:ext cx="1828800" cy="12801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303520" y="452628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28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0" y="6153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难度3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406640" y="5166360"/>
            <a:ext cx="1828800" cy="91440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406640" y="48920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20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06640" y="6153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难度4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509760" y="5623560"/>
            <a:ext cx="1828800" cy="4572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509760" y="534924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509760" y="615391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难度5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提高级（CSP-S / NOIP）变化详解 — 新增内容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难度系数 5-8  |  净增 4 个知识点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89407" y="1280160"/>
            <a:ext cx="2697480" cy="82296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🆕 bitset（难度5）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6567" y="2286000"/>
            <a:ext cx="242316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定长二进制位容器</a:t>
            </a:r>
            <a:br/>
            <a:r>
              <a:t>位运算：&amp; | ^ &lt;&lt; &gt;&gt;</a:t>
            </a:r>
            <a:br/>
            <a:r>
              <a:t>count / test / set</a:t>
            </a:r>
            <a:br/>
            <a:r>
              <a:t>状态压缩的利器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61207" y="1280160"/>
            <a:ext cx="2697480" cy="82296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🆕 扫描线（难度7）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98367" y="2286000"/>
            <a:ext cx="242316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矩形面积并 / 周长并</a:t>
            </a:r>
            <a:br/>
            <a:r>
              <a:t>线段树 + 扫描线</a:t>
            </a:r>
            <a:br/>
            <a:r>
              <a:t>经典计算几何算法</a:t>
            </a:r>
            <a:br/>
            <a:r>
              <a:t>用于区间覆盖问题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33007" y="1280160"/>
            <a:ext cx="2697480" cy="82296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🆕 Manacher（难度7）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70167" y="2286000"/>
            <a:ext cx="242316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最长回文子串 O(n)</a:t>
            </a:r>
            <a:br/>
            <a:r>
              <a:t>统一奇偶长度的预处理</a:t>
            </a:r>
            <a:br/>
            <a:r>
              <a:t>核心变量：R / C / P[i]</a:t>
            </a:r>
            <a:br/>
            <a:r>
              <a:t>从NOI级下放至提高级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204807" y="1280160"/>
            <a:ext cx="2697480" cy="8229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🆕 多维DP（难度6）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41967" y="2286000"/>
            <a:ext cx="242316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二维 / 三维 DP 模型</a:t>
            </a:r>
            <a:br/>
            <a:r>
              <a:t>网格DP 经典问题</a:t>
            </a:r>
            <a:br/>
            <a:r>
              <a:t>多维背包问题</a:t>
            </a:r>
            <a:br/>
            <a:r>
              <a:t>状态维度的自然扩展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0292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📊 提高级变化小结：净增 4 个知识点（bitset / 扫描线 / Manacher / 多维DP）</a:t>
            </a:r>
            <a:br/>
            <a:r>
              <a:t>    删除 1 个（次小生成树），调整 1 个术语（等价类&gt;等价关系与等价类）</a:t>
            </a:r>
            <a:br/>
            <a:r>
              <a:t>    核心方向：丰富实用数据结构，强化高级算法策略，优化难度梯度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提高级（CSP-S / NOIP）变化详解 — 调整与删除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难度系数 5-8  |  术语规范 + 内容优化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28016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353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🔄 术语调整与内容来源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755648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"等价类" &gt; "等价关系与等价类"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66544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强调等价关系三性质：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77440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  自反性、对称性、传递性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88336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与离散数学标准术语对齐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99232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10128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新增内容来源分析：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21024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Manacher：NOI级 &gt; 提高级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31920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扫描线：全新加入 2025 大纲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242816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bitset：全新加入，配合位运算/状压DP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553712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多维DP：全新加入，衔接入门级一维DP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09360" y="128016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1353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❌ 删除：次小生成树（难度7）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1755648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删除原因分析：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2066544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1. 与最小生成树 MST 高度相关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2377440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  — 算法框架类似，存在内容冗余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2688336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2. 算法较为模式化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2999232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  — 基本是固定套路，思维含量低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3310128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3. 遵循"强化思维"导向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37960" y="3621024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   — 更注重 MST 基础原理而非变种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37960" y="3931920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4. 为新增内容腾出空间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37960" y="4242816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37960" y="4553712"/>
            <a:ext cx="5029200" cy="310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📌 建议：MST基础（Prim/Kruskal）务必精通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