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200" b="1">
                <a:solidFill>
                  <a:srgbClr val="FFFFFF"/>
                </a:solidFill>
                <a:latin typeface="Microsoft YaHei"/>
              </a:defRPr>
            </a:pPr>
            <a:r>
              <a:t>字符串处理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C风格字符串 + C++ string 类 — 文本处理的两套工具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· 难度系数 2  |  NOI 2025 大纲 · PPT 13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本讲目标：掌握两种字符串表示方式及常用操作，能解决回文/反转/统计等经典问题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下一讲：函数定义与参数传递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14 — 函数声明/定义/调用 + 传值vs传引用 + 作用域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4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13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645920"/>
            <a:ext cx="457200" cy="45720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66420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C风格字符串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92024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字符数组/strlen/strcpy/strcmp/strcat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743200"/>
            <a:ext cx="457200" cy="45720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76148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C++ string 类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301752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length/substr/find/+/getline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840480"/>
            <a:ext cx="457200" cy="45720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85876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字符串转换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411480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string与C风格互转/字符分类函数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4937759"/>
            <a:ext cx="457200" cy="45720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956047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经典字符串问题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5212079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回文/反转/统计/大数加法/朴素匹配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 风格字符串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以 \0 结尾的字符数组 — C语言的传统方式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5527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#include &lt;cstring&gt;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char s[100] = "Hello";  // 自动在末尾加\0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strlen(\0)=5, 但数组占6个字节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输入输出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cin &gt;&gt; s;           // 遇到空格/换行停止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scanf("%s", s);     // 同上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gets(s);            // 读一行(已弃用，不安全)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fgets(s,100,stdin);// 安全读一行(保留换行)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printf("%s", s);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puts(s);            // 自动添加换行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25527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常用函数（都在&lt;cstring&gt;中）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strlen(s);          // 获取长度(不计\0)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strcpy(dest, src);  // 复制src到dest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strncpy(d,s,n);     // 安全复制，最多n字符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strcat(dest, src);  // 拼接src到dest末尾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strcmp(a, b);       // 比较字典序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返回: 0=相等, &lt;0=a&lt;b, &gt;0=a&gt;b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strchr(s, c);       // 查找字符首次出现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strstr(s1, s2);     // 查找子串首次出现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strlen O(n),每次调用都遍历！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尽量避免在循环中反复调用strlen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C++ string 类 — 基础操作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更安全、更方便的字符串类型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3200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#include &lt;string&gt;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string s = "Hello";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string t("World");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string u(5, '*');    // "*****"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输入输出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cin &gt;&gt; s;            // 遇空格停止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getline(cin, s);     // 读整行（包括空格）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注意：getline前如有cin，需处理残留换行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cin.ignore();        // 忽略上一个换行符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拼接（+ 运算符）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string full = s + " " + t;  // "Hello World"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 += "!";            // 追加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8481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比较（直接使用比较运算符）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(s == t) ...      // 相等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(s &lt; t)  ...      // 字典序比较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这比 strcmp 直观得多！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长度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len = s.length();  // 或 s.size()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判空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(s.empty()) ...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清空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s.clear();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遍历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(char c : s) cout &lt;&lt; c;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i=0; i&lt;s.length(); i++) cout&lt;&lt;s[i];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C++ string — 常用成员函数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substr / find / insert / erase / replace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9845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string s = "Hello World";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子串 substr(pos, len)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string sub = s.substr(0, 5);   // "Hello"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string sub2 = s.substr(6);     // "World"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查找 find(str) / rfind(str)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pos = s.find("Wo");   // 6 (首次出现)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pos2 = s.find("xy");  // string::npos (未找到)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(s.find("Hello") != string::npos) ...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反向查找（从右到左）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pos3 = s.rfind("l");  // 9 (最后一个l)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4163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插入 insert(pos, str)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s.insert(5, " dear");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"Hello dear World"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删除 erase(pos, len)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s.erase(5, 1);     // 删除第5个字符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替换 replace(pos, len, str)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s.replace(6, 5, "C++");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"Hello C++"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转换 string ↔ C风格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const char* cstr = s.c_str();  // string→C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string s2(cstr);               // C→string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string s3 = string("Hi") + " there";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字符处理函数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&lt;cctype&gt; 中的字符分类与转换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3200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#include &lt;cctype&gt;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不需要，iostream已经间接包含了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字符分类（返回bool）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isdigit(c)   // 是否数字 '0'~'9'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isalpha(c)   // 是否字母 A~Z a~z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islower(c)   // 是否小写 a~z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isupper(c)   // 是否大写 A~Z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isspace(c)   // 是否空白字符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isalnum(c)   // 是否字母或数字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字符转换（返回转换后的字符）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char up = toupper(c);  // 转大写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char lo = tolower(c);  // 转小写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8481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大小写转换示例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string s = "Hello123";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(char&amp; c : s)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(isupper(c))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c = tolower(c);  // 全转小写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s = "hello123"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统计字符串中的数字个数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cnt = 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(char c : s)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(isdigit(c)) cnt++;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只保留字母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string result;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(char c : s)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(isalpha(c)) result += c;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字符串经典问题（一）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回文 / 反转 / 统计单词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34163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判断回文串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bool isPalindrome(string s)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l = 0, r = s.length() - 1;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while (l &lt; r)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if (s[l] != s[r]) return false;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l++; r--;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return true;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字符串反转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string rev(string s)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reverse(s.begin(), s.end());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return s;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276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统计单词数（cin自动以空格分隔）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string s;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cnt = 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while (cin &gt;&gt; s) cnt++;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cnt;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统计每个字符出现次数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cnt[256] = {0};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(char c : s) cnt[c]++;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i='a'; i&lt;='z';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(cnt[i] &gt; 0)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cout &lt;&lt; (char)i &lt;&lt; ":" &lt;&lt; cnt[i];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字符串经典问题（二）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大数加法 / string vs C风格对比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819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大数加法（字符串模拟）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string add(string a, string b)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string res;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carry=0, i=a.size()-1, j=b.size()-1;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while (i&gt;=0 || j&gt;=0 || carry)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int sum=carry;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if(i&gt;=0) sum+=a[i--]-'0';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if(j&gt;=0) sum+=b[j--]-'0';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res = char(sum%10+'0') + res;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carry = sum/10;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res;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2004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126480" y="1261872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string vs C风格：选哪个？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72200" y="1691640"/>
            <a:ext cx="5303520" cy="37229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string：更安全、更方便，竞赛推荐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2063931"/>
            <a:ext cx="5303520" cy="37229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自动管理内存，+拼接直观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2200" y="2436222"/>
            <a:ext cx="5303520" cy="37229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成员函数丰富，不需要记参数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2808514"/>
            <a:ext cx="5303520" cy="37229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C风格：更快、更底层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2200" y="3180805"/>
            <a:ext cx="5303520" cy="37229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适合极致性能优化场景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2200" y="3553097"/>
            <a:ext cx="5303520" cy="37229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需要手动管理内存和\0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2200" y="3925388"/>
            <a:ext cx="5303520" cy="37229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入门阶段：统一用 string！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字符串处理 —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82880" y="1188720"/>
            <a:ext cx="2834640" cy="4114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C风格字符串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6032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字符数组+\0结尾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6032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strlen/strcpy/strcmp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6032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循环中避免反复strlen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0400" y="1188720"/>
            <a:ext cx="2834640" cy="41148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C++ string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3552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length/substr/find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73552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+拼接/==比较/getline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73552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更安全，推荐使用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2834640" cy="41148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字符处理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91072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isdigit/isalpha判断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91072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toupper/tolower转换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91072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大小写转换技巧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235439" y="1188720"/>
            <a:ext cx="2834640" cy="41148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经典问题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308591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回文串/反转/统计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08591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大数加法(字符串)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308591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朴素子串匹配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