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63040" y="1371600"/>
            <a:ext cx="96012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800" b="1">
                <a:solidFill>
                  <a:srgbClr val="FFFFFF"/>
                </a:solidFill>
                <a:latin typeface="Microsoft YaHei"/>
              </a:defRPr>
            </a:pPr>
            <a:r>
              <a:t>STL入门：vector与算法函数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286000"/>
            <a:ext cx="96012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动态数组 + 排序/查找/排列 — C++强大工具库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320040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* NOI 2025 大纲 * PPT 19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502920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本讲目标：掌握vector的使用，熟练运用sort/next_permutation等常用算法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STL在CSP-J中的应用总结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vector + algorithm = 竞赛利器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19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32004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必备STL技能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37229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vector：动态数组，替代普通数组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063931"/>
            <a:ext cx="4846320" cy="37229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sort：排序，配合lambda万能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436222"/>
            <a:ext cx="4846320" cy="37229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next_permutation：暴力枚举排列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808514"/>
            <a:ext cx="4846320" cy="37229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unique：去重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180805"/>
            <a:ext cx="4846320" cy="37229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min/max/min_element/max_element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553097"/>
            <a:ext cx="4846320" cy="37229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reverse/count/find/fill/swap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3925388"/>
            <a:ext cx="4846320" cy="37229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stack/queue/priority_queue（下讲）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217920" y="1188720"/>
            <a:ext cx="5486400" cy="32004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使用建议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46520" y="1691640"/>
            <a:ext cx="502920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能用STL的地方就用STL（安全）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2125980"/>
            <a:ext cx="502920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不需要担心性能（CSP-J数据量小）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2560320"/>
            <a:ext cx="502920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STL比手写更不易出错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2994660"/>
            <a:ext cx="502920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了解常用的头文件和函数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3429000"/>
            <a:ext cx="502920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算法竞赛中STL是基础技能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46520" y="3863340"/>
            <a:ext cx="502920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多练习STL的使用，形成肌肉记忆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1520" y="484632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CSP-J入门级STL考点：vector的基础操作、sort排序（含自定义比较）、next_permutation全排列、二分查找</a:t>
            </a:r>
            <a:br/>
            <a:r>
              <a:t>提高级将深入：set/map/priority_queue/stack/queue/deque/pair/tuple等更多STL容器和算法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103120"/>
            <a:ext cx="941832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谢谢！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01752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下一讲：STL入门 — stack / queue / list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84048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20 — stack / queue / priority_queue / list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5 个核心主题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19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1280160"/>
            <a:ext cx="457200" cy="457200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129844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STL概述与vector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157276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什么是STL / vector的定义与操作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240280"/>
            <a:ext cx="457200" cy="45720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225856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vector常用操作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253288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增删改查 / 遍历 / 排序</a:t>
            </a:r>
          </a:p>
        </p:txBody>
      </p:sp>
      <p:sp>
        <p:nvSpPr>
          <p:cNvPr id="13" name="Oval 12"/>
          <p:cNvSpPr/>
          <p:nvPr/>
        </p:nvSpPr>
        <p:spPr>
          <a:xfrm>
            <a:off x="731520" y="3200400"/>
            <a:ext cx="457200" cy="45720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63040" y="321868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sort 排序算法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63040" y="349300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自定义排序 / lambda表达式</a:t>
            </a:r>
          </a:p>
        </p:txBody>
      </p:sp>
      <p:sp>
        <p:nvSpPr>
          <p:cNvPr id="16" name="Oval 15"/>
          <p:cNvSpPr/>
          <p:nvPr/>
        </p:nvSpPr>
        <p:spPr>
          <a:xfrm>
            <a:off x="731520" y="4160520"/>
            <a:ext cx="457200" cy="45720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63040" y="417880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其他常用算法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63040" y="445312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next_permutation/unique等</a:t>
            </a:r>
          </a:p>
        </p:txBody>
      </p:sp>
      <p:sp>
        <p:nvSpPr>
          <p:cNvPr id="19" name="Oval 18"/>
          <p:cNvSpPr/>
          <p:nvPr/>
        </p:nvSpPr>
        <p:spPr>
          <a:xfrm>
            <a:off x="731520" y="5120640"/>
            <a:ext cx="457200" cy="457200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63040" y="513892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STL在竞赛中的应用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63040" y="541324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vector替代数组 / 算法函数实战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STL概述与 vector 定义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C++ Standard Template Library — 标准模板库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19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32004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STL = 标准模板库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四大组件：容器/算法/迭代器/仿函数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本讲重点：vector(容器) + algorithm(算法)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vector：动态数组，自动管理内存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#include &lt;vector&gt;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using namespace std;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定义方式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vector&lt;int&gt; v1;           // 空vector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vector&lt;int&gt; v2(10);       // 10个0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vector&lt;int&gt; v3(10, 5);    // 10个5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vector&lt;int&gt; v4 = {1,2,3}; // 初始化列表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vector&lt;int&gt; v5(v4);       // 拷贝构造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36576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vector vs 数组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46520" y="1691640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vector长度可动态改变，数组长度固定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46520" y="2129245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vector自动管理内存，不需手动new/delete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6520" y="2566851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vector有丰富成员函数（push_back等）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6520" y="3004457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vector作为函数参数传递更方便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46520" y="3442062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性能：vector略慢于数组，但差距很小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3879668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竞赛中能用vector尽量用（安全+方便）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4317274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二维：vector&lt;vector&lt;int&gt;&gt; matrix(n,vector&lt;int&gt;(m))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vector 的常用操作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增删改查 / 遍历 / 大小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19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760720" cy="34290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vector&lt;int&gt; v = {1, 2, 3};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=== 增 ===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v.push_back(4);     // 末尾添加: {1,2,3,4}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v.insert(v.begin(),0); // 开头插入: {0,1,2,3,4}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=== 删 ===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v.pop_back();       // 删除末尾: {0,1,2,3}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v.erase(v.begin()); // 删除开头: {1,2,3}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v.clear();           // 清空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=== 查 ===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x = v[0];       // 下标访问（不检查越界）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y = v.at(0);    // 带越界检查的访问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a = v.front();  // 第一个元素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b = v.back();   // 最后一个元素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34290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=== 大小 ===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sz = v.size();    // 元素个数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bool e = v.empty();   // 是否为空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v.resize(10);         // 调整大小为10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v.reserve(100);       // 预留100个空间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=== 遍历 ===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方式1：下标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for(int i=0; i&lt;v.size(); i++)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cout &lt;&lt; v[i] &lt;&lt; " ";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方式2：范围for（C++11）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for(int x : v) cout &lt;&lt; x &lt;&lt; " ";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方式3：引用修改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for(int &amp;x : v) x *= 2;  // 每个元素翻倍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sort — 排序算法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C++中最常用的排序函数 — O(N log N)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19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36322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#include &lt;algorithm&gt;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vector&lt;int&gt; v = {5, 2, 8, 1, 9, 3};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默认升序排序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sort(v.begin(), v.end());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v = {1, 2, 3, 5, 8, 9}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降序排序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sort(v.begin(), v.end(), greater&lt;int&gt;());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v = {9, 8, 5, 3, 2, 1}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自定义排序：lambda表达式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sort(v.begin(), v.end(), [](int a, int b){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return a &gt; b;  // 降序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});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36576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sort 要点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46520" y="1691640"/>
            <a:ext cx="5029200" cy="3829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时间复杂度：O(N log N)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46520" y="2074545"/>
            <a:ext cx="5029200" cy="3829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参数：(起始迭代器, 结束迭代器, 比较函数)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6520" y="2457450"/>
            <a:ext cx="5029200" cy="3829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默认升序：从小到大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6520" y="2840355"/>
            <a:ext cx="5029200" cy="3829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greater&lt;type&gt;()：降序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46520" y="3223260"/>
            <a:ext cx="5029200" cy="3829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第三个参数可省略（默认升序）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3606165"/>
            <a:ext cx="5029200" cy="3829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自定义比较：lambda或函数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3989070"/>
            <a:ext cx="5029200" cy="3829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sort也可用于普通数组：sort(a, a+n)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4371975"/>
            <a:ext cx="5029200" cy="3829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数组：sort(a+1, a+1+n) 从索引1排序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结构体与 sort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竞赛中最常用的排序模式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19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4241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struct Student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string name;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int age;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double score;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vector&lt;Student&gt; stu;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按成绩从高到低排序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sort(stu.begin(), stu.end(),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[](Student &amp;a, Student &amp;b)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return a.score &gt; b.score;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成绩相同则按年龄从小到大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sort(stu.begin(), stu.end(),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[](Student &amp;a, Student &amp;b)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if(a.score != b.score)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return a.score &gt; b.score;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return a.age &lt; b.age;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});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36576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结构体排序要点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46520" y="1691640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自定义比较函数或lambda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46520" y="2129245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lambda中返回true=a排在b前面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6520" y="2566851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多关键字排序：if-else链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6520" y="3004457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引用传参(&amp;)避免复制开销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46520" y="3442062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也可重载&lt;运算符（不推荐，不灵活）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3879668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竞赛中lambda最常用（简洁+灵活）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4317274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推荐：sort + lambda = 万能排序组合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其他常用算法函数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algorithm头文件中的实用工具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19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32004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1. reverse：反转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reverse(v.begin(), v.end());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2. min/max：最小值/最大值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m = min(3, 5);     // 3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M = max({1,2,3,4,5}); // 5 (C++11)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3. min_element/max_element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auto it = min_element(v.begin(),v.end());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*it;  // 最小值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it - v.begin(); // 最小值的下标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4. count：计数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cnt = count(v.begin(), v.end(), 5);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30226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5. find：查找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auto it = find(v.begin(), v.end(), 5);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if(it != v.end())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cout &lt;&lt; "找到了,位置:" &lt;&lt; it-v.begin();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6. binary_search：二分查找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bool ok = binary_search(v.begin(),v.end(),5);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前提：v必须已排序！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7. fill：填充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fill(v.begin(), v.end(), 0);  // 全部变0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8. swap：交换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swap(a, b);  // 交换两个变量的值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next_permutation — 全排列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生成字典序的下一个排列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19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40640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next_permutation：生成下一个排列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按字典序递增，返回bool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#include &lt;algorithm&gt;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vector&lt;int&gt; v = {1, 2, 3};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do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for(int x : v) cout &lt;&lt; x &lt;&lt; " ";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endl;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 while(next_permutation(v.begin(),v.end()));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输出：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1 2 3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1 3 2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2 1 3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2 3 1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3 1 2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3 2 1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n个元素，一共 n! 种排列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365760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next_permutation 要点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46520" y="1691640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生成"下一个"排列（字典序）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46520" y="2129245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返回true=生成成功，false=已是最后一个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6520" y="2566851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使用前确保序列已排序（通常升序）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6520" y="3004457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do-while 循环（先输出再求下一个）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46520" y="3442062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排列数 = n!，n不要太大（n&lt;=10）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3879668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CSP-J中常用于暴力枚举所有排列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4317274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复杂度：O(N) per call，共 O(N*N!)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unique — 去重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配合 sort+erase 实现真正的去重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19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943600" cy="34290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unique：将相邻重复元素移到末尾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返回指向新逻辑结尾的迭代器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前提：容器已排序（重复元素相邻）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vector&lt;int&gt; v = {3,1,2,2,3,1};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标准去重三连：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sort(v.begin(), v.end());  // 排序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auto it = unique(v.begin(), v.end()); // 去重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v.erase(it, v.end());     // 删除多余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v 变为 {1, 2, 3}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一步到位：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sort(v.begin(), v.end());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v.erase(unique(v.begin(),v.end()), v.end());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583680" y="1188720"/>
            <a:ext cx="5120640" cy="41148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766560" y="1261872"/>
            <a:ext cx="47548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去重三步骤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12280" y="1691640"/>
            <a:ext cx="4663440" cy="5867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1. sort()：排序，让相同元素相邻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12280" y="2278380"/>
            <a:ext cx="4663440" cy="5867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2. unique()：去重，返回新end迭代器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12280" y="2865120"/>
            <a:ext cx="4663440" cy="5867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3. erase()：删除多余的元素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12280" y="3451860"/>
            <a:ext cx="4663440" cy="5867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必须排序！否则unique只去相邻重复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12280" y="4038600"/>
            <a:ext cx="4663440" cy="5867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竞赛常用 sort+unique+erase 组合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12280" y="4625340"/>
            <a:ext cx="4663440" cy="5867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用于统计不同的数/离散化前处理等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