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计算机的基本构成与工作原理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从晶体管到操作系统 — 理解计算机如何运行程序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本讲目标：建立对计算机系统的整体认知，为后续编程学习打好基础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NOI竞赛中的计算机知识考点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编程环境常识 + 竞赛中的实际应用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48640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入门级常考知识点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计算机硬件五大部件及其功能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1739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CPU的组成(运算器/控制器/寄存器)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4315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存储器层次(寄存器&gt;Cache&gt;内存&gt;外存)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6890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位(bit)/字节(Byte): 1Byte=8bit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99466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KB/MB/GB/TB换算(1024进制)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2041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常见数据类型存储大小(sizeof)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64617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计算机发展简史(四个时代)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97192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摩尔定律的基本概念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309360" y="1188720"/>
            <a:ext cx="548640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9224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竞赛编程中的实际应用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169164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int类型4字节,范围约±2.1x10^9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201739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long long类型8字节,范围约±9.2x10^18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234315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局部数组大小受栈空间限制(~8MB)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60" y="266890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全局数组可利用更大的内存空间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37960" y="299466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递归深度过大可能导致栈溢出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7960" y="332041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时间限制通常1秒≈1e8次基本操作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37960" y="364617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内存限制通常256MB/512MB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37960" y="397192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使用sizeof()查看类型或变量字节数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75488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竞赛环境常识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512064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CSP-J/S和NOIP使用Windows+Dev-C++或Linux+Code::Blocks/VS Code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5504688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NOI正式比赛使用Linux(Ubuntu),需掌握基本终端操作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888736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编译器通常用g++,编译命令: g++ -O2 -std=c++14 -o output source.cpp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6272784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在线OJ(洛谷/CF/AtCoder)通常使用Linux+g++,评测机CPU主频约2-4GHz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计算机的基本构成与工作原理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冯·诺依曼结构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9202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五大部件:运算器/控制器/存储器/输入/输出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42316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存储程序+顺序执行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9260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通过总线(数据/地址/控制)连接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CPU与存储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19202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CPU=ALU+CU+寄存器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7560" y="242316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指令周期:取指&gt;译码&gt;执行&gt;写回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37560" y="29260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金字塔:寄存器&gt;Cache&gt;RAM&gt;SSD&gt;HDD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数据单位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19202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1Byte=8bits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42316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1KB=1024B|1MB=1024KB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29260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1GB=1024MB|1TB=1024GB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发展历程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81160" y="192024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四代:电子管&gt;晶体管&gt;IC&gt;大规模IC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81160" y="242316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摩尔定律:晶体管数~18月翻倍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60" y="292608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C++类型大小:int=4B,ll=8B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57200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竞赛三数：int~21亿 | long long~9e18 | 1秒~1e8次操作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512064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B5C9E"/>
                </a:solidFill>
                <a:latin typeface="Microsoft YaHei"/>
              </a:defRPr>
            </a:pPr>
            <a:r>
              <a:t>课后练习：使用sizeof()打印各种数据类型的字节数，观察不同平台下的差异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下一讲：操作系统与计算机网络基础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03 — Windows/Linux 系统基础 &amp; Internet 核心概念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冯·诺依曼体系结构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五大部件与工作流程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8600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3042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中央处理器 CPU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603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运算器+控制器+寄存器+指令周期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9184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3101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存储器层次结构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56616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从寄存器到硬盘的金字塔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29768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3159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数据在计算机中的表示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57200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位/字节/字 二进制如何表示万物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30352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321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计算机发展简史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5778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从电子管到AI芯片 摩尔定律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冯·诺依曼体系结构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现代计算机的蓝图 — 1945年提出，沿用至今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冯·诺依曼在1945年提出"存储程序"概念，奠定了现代计算机的基本架构。核心思想：将程序指令和数据都存储在同一个内存中，CPU按顺序读取并执行。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103120"/>
            <a:ext cx="1965960" cy="13716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运算器</a:t>
            </a:r>
            <a:br/>
            <a:r>
              <a:t>(ALU)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5661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算术/逻辑运算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423160" y="2651760"/>
            <a:ext cx="274320" cy="274320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2697480" y="2103120"/>
            <a:ext cx="1965960" cy="13716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控制器</a:t>
            </a:r>
            <a:br/>
            <a:r>
              <a:t>(CU)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88920" y="35661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指挥协调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663440" y="2651760"/>
            <a:ext cx="274320" cy="274320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4937760" y="2103120"/>
            <a:ext cx="1965960" cy="13716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存储器</a:t>
            </a:r>
            <a:br/>
            <a:r>
              <a:t>(Memory)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0" y="35661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程序+数据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903720" y="2651760"/>
            <a:ext cx="274320" cy="274320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7178040" y="2103120"/>
            <a:ext cx="1965960" cy="13716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输入设备</a:t>
            </a:r>
            <a:br/>
            <a:r>
              <a:t>(Input)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69480" y="35661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键盘/鼠标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9144000" y="2651760"/>
            <a:ext cx="274320" cy="274320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9418320" y="2103120"/>
            <a:ext cx="1965960" cy="13716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输出设备</a:t>
            </a:r>
            <a:br/>
            <a:r>
              <a:t>(Output)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509760" y="3566160"/>
            <a:ext cx="19202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显示器/打印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38912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核心特点：</a:t>
            </a:r>
            <a:br/>
            <a:r>
              <a:t>  1. 存储程序：指令和数据以二进制形式存储在同一存储器中</a:t>
            </a:r>
            <a:br/>
            <a:r>
              <a:t>  2. 顺序执行：CPU按地址顺序逐条取出指令并执行（程序计数器PC自动递增）</a:t>
            </a:r>
            <a:br/>
            <a:r>
              <a:t>  3. 五大部件通过总线（Bus）连接：数据总线、地址总线、控制总线</a:t>
            </a:r>
            <a:br/>
            <a:r>
              <a:t>  4. 二进制运算：所有信息最终都用0和1表示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中央处理器 CPU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计算机的大脑 — 运算器 + 控制器 + 寄存器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486400" cy="4114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CPU 的三大组成部分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5029200" cy="7040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运算器(ALU): 执行加减乘除/与或非等运算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395728"/>
            <a:ext cx="5029200" cy="7040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控制器(CU): 取指-&gt;译码-&gt;向各部件发控制信号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3099816"/>
            <a:ext cx="5029200" cy="7040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寄存器(Register): CPU内部高速存储单元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803904"/>
            <a:ext cx="5029200" cy="7040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指令周期: 取指(Fetch)-&gt;译码(Decode)-&gt;执行(Execute)-&gt;写回(Writeback)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4507992"/>
            <a:ext cx="5029200" cy="7040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CPU性能指标: 主频(GHz)/核心数/缓存大小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竞赛中的实际意义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1691640"/>
            <a:ext cx="502920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int范围约±21亿(4字节)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2278380"/>
            <a:ext cx="502920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long long范围约±9e18(8字节)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865120"/>
            <a:ext cx="502920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1秒时限约可执行1e8次基本操作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3451860"/>
            <a:ext cx="502920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内存限制通常256MB/512MB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4038600"/>
            <a:ext cx="502920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局部数组受栈空间限制(~8MB)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4625340"/>
            <a:ext cx="5029200" cy="5867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全局数组可利用更大内存空间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存储器层次结构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从快到慢、从小到大 — 计算机存储的金字塔体系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180990" y="1188720"/>
            <a:ext cx="1828800" cy="64008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寄存器</a:t>
            </a:r>
            <a:br/>
            <a:r>
              <a:t>Register    容量:&lt; 1KB    速度:1个时钟周期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86630" y="2194560"/>
            <a:ext cx="3017520" cy="6400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高速缓存</a:t>
            </a:r>
            <a:br/>
            <a:r>
              <a:t>Cache(L1/L2/L3)    容量:~64KB/~256KB/~8MB    速度:~1-10ns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80790" y="3200400"/>
            <a:ext cx="5029200" cy="6400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内存 RAM（主存储器）    容量:4GB~64GB    速度:~50-100ns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37790" y="4206240"/>
            <a:ext cx="7315200" cy="6400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固态硬盘 SSD    容量:256GB~2TB    速度:~0.1ms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66190" y="5212080"/>
            <a:ext cx="10058400" cy="6400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机械硬盘 HDD    容量:1TB~10TB    速度:~5-10ms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核心原理：越快的存储器容量越小、价格越贵。CPU优先从最快的存储器读取，未命中(Cache Miss)时才访问下一级。"局部性原理"使缓存系统非常高效。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数据在计算机中的表示（一）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位、字节、字 — 计算机存储的基本单位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1. 位（bit）：最小数据单位，只能表示0或1。所有复杂数据最终都由大量0和1组成。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82880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2. 字节（Byte）：1 Byte = 8 bits。内存按字节编址，一个字节可表示256种值（0~255）。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46888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3. 字（Word）：CPU一次能处理的二进制位数。常见32位(4字节)或64位(8字节)。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29184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C++中常见数据类型的字节数（64位系统）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" y="3749039"/>
            <a:ext cx="137160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bool: 1B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286000" y="3749039"/>
            <a:ext cx="137160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char: 1B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840480" y="3749039"/>
            <a:ext cx="137160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short: 2B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394959" y="3749039"/>
            <a:ext cx="137160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int: 4B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949440" y="3749039"/>
            <a:ext cx="137160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long long: 8B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503920" y="3749039"/>
            <a:ext cx="137160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float: 4B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058400" y="3749039"/>
            <a:ext cx="137160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double: 8B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457200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B5C9E"/>
                </a:solidFill>
                <a:latin typeface="Microsoft YaHei"/>
              </a:defRPr>
            </a:pPr>
            <a:r>
              <a:t>sizeof运算符：cout &lt;&lt; sizeof(int); // 输出4    竞赛中常用sizeof查看类型或变量占用字节数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53035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实践：用sizeof()打印各类型的字节数，观察不同平台差异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数据在计算机中的表示（二）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KB/MB/GB/TB — 存储容量换算（1024进制）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280160"/>
            <a:ext cx="32004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1 Byte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1298448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= 8 bits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536192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例如: 1个英文字母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1965960"/>
            <a:ext cx="32004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1 KB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0" y="1984248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= 1024 Bytes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14800" y="2221992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例如: 一页纯文本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2651760"/>
            <a:ext cx="32004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1 MB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0" y="2670048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= 1024 KB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0" y="2907792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例如: 一张高清照片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3337560"/>
            <a:ext cx="32004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1 GB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0" y="3355848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= 1024 MB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800" y="3593592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例如: 一部高清电影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4023360"/>
            <a:ext cx="32004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1 TB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0" y="4041648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= 1024 GB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800" y="4279392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例如: 家用硬盘常见容量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8463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C0392B"/>
                </a:solidFill>
                <a:latin typeface="Microsoft YaHei"/>
              </a:defRPr>
            </a:pPr>
            <a:r>
              <a:t>注意：硬盘制造商有时用1000进制(1KB=1000B)，所以"1TB"硬盘实际约931GB。信息学竞赛中一律使用1024进制。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548640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为什么是1024？1024=2^10，在二进制中恰好是10000000000，2^10个地址刚好需要10根地址线。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为什么计算机使用二进制？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理解二进制的优势 — 从物理实现到逻辑运算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280160"/>
            <a:ext cx="2743200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1. 物理实现简单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1920240"/>
            <a:ext cx="246888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电子元件天然有两种稳定状态：高/低电压、导通/截止。两种状态比十种状态更容易区分和制造。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280160"/>
            <a:ext cx="274320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2. 抗干扰能力强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83280" y="1920240"/>
            <a:ext cx="246888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二进制只有0和1，即使受一定干扰仍可准确识别。若用十进制，噪声会导致误判。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280160"/>
            <a:ext cx="2743200" cy="4572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3. 逻辑运算方便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55080" y="1920240"/>
            <a:ext cx="246888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0/1与布尔逻辑真/假完美对应。所有算术运算都可通过逻辑运算组合实现。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280160"/>
            <a:ext cx="2743200" cy="4572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4. 可靠性高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26880" y="1920240"/>
            <a:ext cx="246888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二进制编码天然支持错误检测和纠正（奇偶校验、海明码等），这是信息论的基础。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38912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二进制数示例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80060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十进制0=二进制0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12064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十进制4=二进制100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66160" y="480060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十进制1=二进制1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66160" y="512064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十进制5=二进制101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0" y="480060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十进制2=二进制10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12064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十进制6=二进制110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35440" y="480060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十进制3=二进制11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35440" y="5120640"/>
            <a:ext cx="27432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十进制7=二进制111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576072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B5C9E"/>
                </a:solidFill>
                <a:latin typeface="Microsoft YaHei"/>
              </a:defRPr>
            </a:pPr>
            <a:r>
              <a:t>进制转换将在PPT 59（数字与进制转换）中详细讲解。本讲只需理解二进制的基本概念。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计算机发展简史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从电子管到AI芯片 — 四个时代的跨越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280160"/>
            <a:ext cx="2743200" cy="82296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第一代·电子管</a:t>
            </a:r>
            <a:br/>
            <a:r>
              <a:t>(1946-1958)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2286000"/>
            <a:ext cx="246888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ENIAC为代表</a:t>
            </a:r>
            <a:br/>
            <a:r>
              <a:t>体积庞大、耗电惊人</a:t>
            </a:r>
            <a:br/>
            <a:r>
              <a:t>使用机器语言编程</a:t>
            </a:r>
            <a:br/>
            <a:r>
              <a:t>运算速度:几千次/秒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017520" y="1554480"/>
            <a:ext cx="228600" cy="164592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3246120" y="1280160"/>
            <a:ext cx="2743200" cy="82296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第二代·晶体管</a:t>
            </a:r>
            <a:br/>
            <a:r>
              <a:t>(1958-1964)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2286000"/>
            <a:ext cx="246888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体积缩小、功耗降低</a:t>
            </a:r>
            <a:br/>
            <a:r>
              <a:t>开始使用高级语言</a:t>
            </a:r>
            <a:br/>
            <a:r>
              <a:t>(FORTRAN/COBOL)</a:t>
            </a:r>
            <a:br/>
            <a:r>
              <a:t>运算速度:几万次/秒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989320" y="1554480"/>
            <a:ext cx="228600" cy="164592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217920" y="1280160"/>
            <a:ext cx="2743200" cy="8229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第三代·集成电路</a:t>
            </a:r>
            <a:br/>
            <a:r>
              <a:t>(1964-1971)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2286000"/>
            <a:ext cx="246888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IBM System/360</a:t>
            </a:r>
            <a:br/>
            <a:r>
              <a:t>操作系统出现</a:t>
            </a:r>
            <a:br/>
            <a:r>
              <a:t>软件产业兴起</a:t>
            </a:r>
            <a:br/>
            <a:r>
              <a:t>运算速度:几十万次/秒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8961120" y="1554480"/>
            <a:ext cx="228600" cy="164592"/>
          </a:xfrm>
          <a:prstGeom prst="rightArrow">
            <a:avLst/>
          </a:prstGeom>
          <a:solidFill>
            <a:srgbClr val="95A5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9189720" y="1280160"/>
            <a:ext cx="2743200" cy="82296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第四代·大规模IC</a:t>
            </a:r>
            <a:br/>
            <a:r>
              <a:t>(1971-至今)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326880" y="2286000"/>
            <a:ext cx="246888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微处理器诞生(Intel 4004)</a:t>
            </a:r>
            <a:br/>
            <a:r>
              <a:t>个人电脑普及</a:t>
            </a:r>
            <a:br/>
            <a:r>
              <a:t>互联网时代全面到来</a:t>
            </a:r>
            <a:br/>
            <a:r>
              <a:t>运算速度:数亿亿次/秒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484632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摩尔定律(Moore's Law)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53035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1965年Intel创始人戈登·摩尔提出：集成电路上可容纳的晶体管数量，每隔约18-24个月翻一番，同时价格下降一半。过去50年基本成立。</a:t>
            </a:r>
            <a:br/>
            <a:r>
              <a:t>近年来摩尔定律逐渐接近物理极限（芯片制程已到3nm/2nm），新的计算范式（量子计算、AI芯片）正在探索突破之路。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