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Rectangle 4"/>
          <p:cNvSpPr/>
          <p:nvPr/>
        </p:nvSpPr>
        <p:spPr>
          <a:xfrm>
            <a:off x="914400" y="1371600"/>
            <a:ext cx="54864" cy="4114800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1463040" y="1371600"/>
            <a:ext cx="960120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4400" b="1">
                <a:solidFill>
                  <a:srgbClr val="FFFFFF"/>
                </a:solidFill>
                <a:latin typeface="Microsoft YaHei"/>
              </a:defRPr>
            </a:pPr>
            <a:r>
              <a:t>二叉搜索树 BST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463040" y="2286000"/>
            <a:ext cx="9601200" cy="6400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2000" b="0">
                <a:solidFill>
                  <a:srgbClr val="3D7ED8"/>
                </a:solidFill>
                <a:latin typeface="Microsoft YaHei"/>
              </a:defRPr>
            </a:pPr>
            <a:r>
              <a:t>Binary Search Tree -- 左小右大的有序二叉树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3200400"/>
            <a:ext cx="96012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CSP-J 入门级 * NOI 2025 大纲 * PPT 29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5029200"/>
            <a:ext cx="960120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本讲目标: 掌握BST的查找/插入/删除操作, 理解复杂度与退化问题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本讲知识小结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二叉搜索树 BST -- 核心要点回顾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2743200" cy="502920"/>
          </a:xfrm>
          <a:prstGeom prst="round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BST定义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3657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左&lt;根&lt;右 / 递归定义</a:t>
            </a:r>
            <a:br/>
            <a:r>
              <a:t>中序=升序 / 最左=最小值</a:t>
            </a:r>
            <a:br/>
            <a:r>
              <a:t>最右=最大值</a:t>
            </a:r>
          </a:p>
        </p:txBody>
      </p:sp>
      <p:sp>
        <p:nvSpPr>
          <p:cNvPr id="9" name="Rounded Rectangle 8"/>
          <p:cNvSpPr/>
          <p:nvPr/>
        </p:nvSpPr>
        <p:spPr>
          <a:xfrm>
            <a:off x="3246120" y="1188720"/>
            <a:ext cx="2743200" cy="502920"/>
          </a:xfrm>
          <a:prstGeom prst="roundRect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查找/插入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33375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查找: 二分思想, 递归或迭代</a:t>
            </a:r>
            <a:br/>
            <a:r>
              <a:t>插入: 始终插到叶子位置</a:t>
            </a:r>
            <a:br/>
            <a:r>
              <a:t>复杂度: O(h)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217920" y="1188720"/>
            <a:ext cx="2743200" cy="502920"/>
          </a:xfrm>
          <a:prstGeom prst="roundRect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删除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3093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3种情况:</a:t>
            </a:r>
            <a:br/>
            <a:r>
              <a:t> 叶子: 直接删</a:t>
            </a:r>
            <a:br/>
            <a:r>
              <a:t> 单孩: 孩子顶替</a:t>
            </a:r>
            <a:br/>
            <a:r>
              <a:t> 双孩: 找后继替换后递归删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9189720" y="1188720"/>
            <a:ext cx="2743200" cy="502920"/>
          </a:xfrm>
          <a:prstGeom prst="roundRect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500" b="1">
                <a:solidFill>
                  <a:srgbClr val="FFFFFF"/>
                </a:solidFill>
                <a:latin typeface="Microsoft YaHei"/>
              </a:defRPr>
            </a:pPr>
            <a:r>
              <a:t>复杂度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9281160" y="1828800"/>
            <a:ext cx="2560320" cy="1645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平衡: O(log N)</a:t>
            </a:r>
            <a:br/>
            <a:r>
              <a:t>退化: O(N) (插入顺序导致)</a:t>
            </a:r>
            <a:br/>
            <a:r>
              <a:t>STL: set/map(红黑树,始终平衡)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731520" y="3657600"/>
            <a:ext cx="10698480" cy="9144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500" b="1">
                <a:solidFill>
                  <a:srgbClr val="1A3C6E"/>
                </a:solidFill>
                <a:latin typeface="Microsoft YaHei"/>
              </a:defRPr>
            </a:pPr>
            <a:r>
              <a:t>核心要点:</a:t>
            </a:r>
            <a:br/>
            <a:r>
              <a:t>  1. BST的中序遍历 = 升序输出 (最重要性质, 常考!)</a:t>
            </a:r>
            <a:br/>
            <a:r>
              <a:t>  2. 插入始终在叶子, 删除分三种情况, 双孩情况找后继</a:t>
            </a:r>
            <a:br/>
            <a:r>
              <a:t>  3. 时间复杂度 = O(h), 平衡时O(log N), 退化成链表时O(N)</a:t>
            </a:r>
            <a:br/>
            <a:r>
              <a:t>  4. 竞赛中优先使用 C++ STL set/map (红黑树实现, 始终平衡)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731520" y="4754880"/>
            <a:ext cx="10698480" cy="109728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0">
                <a:solidFill>
                  <a:srgbClr val="95A5A6"/>
                </a:solidFill>
                <a:latin typeface="Microsoft YaHei"/>
              </a:defRPr>
            </a:pPr>
            <a:r>
              <a:t>课后练习:</a:t>
            </a:r>
            <a:br/>
            <a:r>
              <a:t>  1. 写出BST的insert和search函数的迭代版本 (不使用递归)</a:t>
            </a:r>
            <a:br/>
            <a:r>
              <a:t>  2. 对BST进行中序遍历, 验证输出是否升序; 对无序数组建BST, 再中序输出看结果</a:t>
            </a:r>
            <a:br/>
            <a:r>
              <a:t>  3. 删除BST中的节点可能有哪三种情况? 双孩节点删除时为什么可以用后继替代?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6858000"/>
          </a:xfrm>
          <a:prstGeom prst="rect">
            <a:avLst/>
          </a:prstGeom>
          <a:solidFill>
            <a:srgbClr val="1A3C6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Rectangle 2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Rectangle 3"/>
          <p:cNvSpPr/>
          <p:nvPr/>
        </p:nvSpPr>
        <p:spPr>
          <a:xfrm>
            <a:off x="0" y="6803136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5" name="TextBox 4"/>
          <p:cNvSpPr txBox="1"/>
          <p:nvPr/>
        </p:nvSpPr>
        <p:spPr>
          <a:xfrm>
            <a:off x="1371600" y="2103120"/>
            <a:ext cx="941832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5200" b="1">
                <a:solidFill>
                  <a:srgbClr val="FFFFFF"/>
                </a:solidFill>
                <a:latin typeface="Microsoft YaHei"/>
              </a:defRPr>
            </a:pPr>
            <a:r>
              <a:t>谢谢!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301752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2400" b="0">
                <a:solidFill>
                  <a:srgbClr val="3D7ED8"/>
                </a:solidFill>
                <a:latin typeface="Microsoft YaHei"/>
              </a:defRPr>
            </a:pPr>
            <a:r>
              <a:t>下一讲: 图的基本概念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3840480"/>
            <a:ext cx="941832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ctr">
              <a:defRPr sz="1600" b="0">
                <a:solidFill>
                  <a:srgbClr val="95A5A6"/>
                </a:solidFill>
                <a:latin typeface="Microsoft YaHei"/>
              </a:defRPr>
            </a:pPr>
            <a:r>
              <a:t>PPT 30 -- 图的定义/术语/存储概述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本讲内容概览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6 个核心主题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Oval 6"/>
          <p:cNvSpPr/>
          <p:nvPr/>
        </p:nvSpPr>
        <p:spPr>
          <a:xfrm>
            <a:off x="731520" y="12801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01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463040" y="12984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BST的定义与性质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463040" y="15544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左子树&lt;根&lt;右子树 / 中序遍历有序</a:t>
            </a:r>
          </a:p>
        </p:txBody>
      </p:sp>
      <p:sp>
        <p:nvSpPr>
          <p:cNvPr id="10" name="Oval 9"/>
          <p:cNvSpPr/>
          <p:nvPr/>
        </p:nvSpPr>
        <p:spPr>
          <a:xfrm>
            <a:off x="731520" y="2148839"/>
            <a:ext cx="438912" cy="438912"/>
          </a:xfrm>
          <a:prstGeom prst="ellipse">
            <a:avLst/>
          </a:prstGeom>
          <a:solidFill>
            <a:srgbClr val="2B5C9E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02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63040" y="216712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BST的查找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463040" y="242315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二分查找思想 / O(h)时间复杂度</a:t>
            </a:r>
          </a:p>
        </p:txBody>
      </p:sp>
      <p:sp>
        <p:nvSpPr>
          <p:cNvPr id="13" name="Oval 12"/>
          <p:cNvSpPr/>
          <p:nvPr/>
        </p:nvSpPr>
        <p:spPr>
          <a:xfrm>
            <a:off x="731520" y="3017520"/>
            <a:ext cx="438912" cy="438912"/>
          </a:xfrm>
          <a:prstGeom prst="ellipse">
            <a:avLst/>
          </a:prstGeom>
          <a:solidFill>
            <a:srgbClr val="27AE6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03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63040" y="303580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BST的插入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463040" y="329184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始终插入到叶子节点 / 递归&amp;迭代</a:t>
            </a:r>
          </a:p>
        </p:txBody>
      </p:sp>
      <p:sp>
        <p:nvSpPr>
          <p:cNvPr id="16" name="Oval 15"/>
          <p:cNvSpPr/>
          <p:nvPr/>
        </p:nvSpPr>
        <p:spPr>
          <a:xfrm>
            <a:off x="731520" y="3886200"/>
            <a:ext cx="438912" cy="438912"/>
          </a:xfrm>
          <a:prstGeom prst="ellipse">
            <a:avLst/>
          </a:prstGeom>
          <a:solidFill>
            <a:srgbClr val="E86A1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04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463040" y="390448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BST的删除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463040" y="416052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3种情况: 叶子/单孩/双孩(找后继)</a:t>
            </a:r>
          </a:p>
        </p:txBody>
      </p:sp>
      <p:sp>
        <p:nvSpPr>
          <p:cNvPr id="19" name="Oval 18"/>
          <p:cNvSpPr/>
          <p:nvPr/>
        </p:nvSpPr>
        <p:spPr>
          <a:xfrm>
            <a:off x="731520" y="4754879"/>
            <a:ext cx="438912" cy="438912"/>
          </a:xfrm>
          <a:prstGeom prst="ellipse">
            <a:avLst/>
          </a:prstGeom>
          <a:solidFill>
            <a:srgbClr val="C0392B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463040" y="4773167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BST完整实现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463040" y="5029199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Node结构 + 查找/插入/删除 + 中序遍历</a:t>
            </a:r>
          </a:p>
        </p:txBody>
      </p:sp>
      <p:sp>
        <p:nvSpPr>
          <p:cNvPr id="22" name="Oval 21"/>
          <p:cNvSpPr/>
          <p:nvPr/>
        </p:nvSpPr>
        <p:spPr>
          <a:xfrm>
            <a:off x="731520" y="5623560"/>
            <a:ext cx="438912" cy="438912"/>
          </a:xfrm>
          <a:prstGeom prst="ellipse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 sz="1600" b="1">
                <a:solidFill>
                  <a:srgbClr val="FFFFFF"/>
                </a:solidFill>
                <a:latin typeface="Microsoft YaHei"/>
              </a:defRPr>
            </a:pPr>
            <a:r>
              <a:t>06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1463040" y="5641848"/>
            <a:ext cx="4114800" cy="25603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800" b="1">
                <a:solidFill>
                  <a:srgbClr val="1A3C6E"/>
                </a:solidFill>
                <a:latin typeface="Microsoft YaHei"/>
              </a:defRPr>
            </a:pPr>
            <a:r>
              <a:t>复杂度与平衡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463040" y="5897880"/>
            <a:ext cx="8686800" cy="164592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100" b="0">
                <a:solidFill>
                  <a:srgbClr val="95A5A6"/>
                </a:solidFill>
                <a:latin typeface="Microsoft YaHei"/>
              </a:defRPr>
            </a:pPr>
            <a:r>
              <a:t>退化O(N) vs 平衡O(log N) / 平衡树简介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BST的定义与性质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左子树 &lt; 根 &lt; 右子树 -- 递归定义的有序二叉树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320040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BST的定义 (递归)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一棵空树是BST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063931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若左子树不空, 左子树所有节点值 &lt; 根的值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436222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若右子树不空, 右子树所有节点值 &gt; 根的值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808514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左右子树本身也是BST (递归定义)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180805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3553097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通常假设BST中不存在重复值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925388"/>
            <a:ext cx="4846320" cy="372291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(若有重复值, 需约定放左或右, 或加计数)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1188720"/>
            <a:ext cx="5486400" cy="32004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BST的核心性质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69164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中序遍历 = 升序输出! (最重要性质)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01739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最小值: 一直往左走到头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34315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最大值: 一直往右走到头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6890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查找/插入/删除 时间复杂度 = O(h)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9466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h = 树的高度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32041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平衡BST: h=O(log N) → O(log N)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646170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退化BST(链状): h=O(N) → O(N)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971925"/>
            <a:ext cx="5029200" cy="325755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BST ≠ 堆! 堆只保证根极值, BST保证全序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731520" y="4846320"/>
            <a:ext cx="10698480" cy="7315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示例BST:        5             中序遍历: 1 2 3 4 5 6 7 (升序!)</a:t>
            </a:r>
            <a:br/>
            <a:r>
              <a:t>              /   \</a:t>
            </a:r>
            <a:br/>
            <a:r>
              <a:t>             3     7     左子树{1,2,3,4} 全部 &lt; 根5 &lt; 右子树{6,7}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BST的查找 Search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利用左小右大性质 -- 类似于二分查找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486400" cy="44958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BST查找 - 递归版 (简洁)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search(Node* root, int key)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(!root) return nullptr;      // 没找到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(key == root-&gt;val)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return root;                // 找到了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(key &lt; root-&gt;val)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return search(root-&gt;left, key);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else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return search(root-&gt;right, key);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BST查找 - 迭代版 (无递归开销)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search(Node* root, int key)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while (root)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if (key == root-&gt;val) return root;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root = (key &lt; root-&gt;val)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     ? root-&gt;left : root-&gt;right;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nullptr;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217920" y="1188720"/>
            <a:ext cx="548640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查找过程:</a:t>
            </a:r>
            <a:br/>
            <a:br/>
            <a:r>
              <a:t>从根开始:</a:t>
            </a:r>
            <a:br/>
            <a:r>
              <a:t>  key == root-&gt;val → 找到了!</a:t>
            </a:r>
            <a:br/>
            <a:r>
              <a:t>  key &lt;  root-&gt;val → 去左子树找</a:t>
            </a:r>
            <a:br/>
            <a:r>
              <a:t>  key &gt;  root-&gt;val → 去右子树找</a:t>
            </a:r>
            <a:br/>
            <a:r>
              <a:t>  走到空 → 不存在</a:t>
            </a:r>
            <a:br/>
            <a:br/>
            <a:r>
              <a:t>类比: 在有序数组中二分查找</a:t>
            </a:r>
            <a:br/>
            <a:r>
              <a:t>  数组: O(log N), 支持随机访问</a:t>
            </a:r>
            <a:br/>
            <a:r>
              <a:t>  BST:  O(h), 支持动态插入删除</a:t>
            </a:r>
            <a:br/>
            <a:br/>
            <a:r>
              <a:t>时间复杂度: O(h)</a:t>
            </a:r>
            <a:br/>
            <a:r>
              <a:t>  平衡情况: h=log N → O(log N)</a:t>
            </a:r>
            <a:br/>
            <a:r>
              <a:t>  退化情况: h=N → O(N) 效率很低!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BST的插入 Insert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新节点始终插入为叶子 -- 递归或迭代查找插入位置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5943600" cy="29845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// BST插入 - 递归版 (返回新根)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Node* insert(Node* root, int val) {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(!root) {                     // 找到插入位置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Node* p = new Node(val);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return p;                    // 新节点作为叶子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if (val &lt; root-&gt;val)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root-&gt;left = insert(root-&gt;left, val);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else if (val &gt; root-&gt;val)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    root-&gt;right = insert(root-&gt;right, val);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// val == root-&gt;val: 已存在, 通常忽略或更新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    return root;  // 返回根(可能不变)</a:t>
            </a:r>
          </a:p>
          <a:p>
            <a:pPr algn="l">
              <a:spcAft>
                <a:spcPts val="100"/>
              </a:spcAft>
              <a:defRPr sz="12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6583680" y="1188720"/>
            <a:ext cx="5303520" cy="342900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// BST插入 - 迭代版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Node* insert(Node* root, int val)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(!root) return new Node(val);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 *cur = root, *parent = nullptr;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while (cur) {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parent = cur;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if (val &lt; cur-&gt;val) cur=cur-&gt;left;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 if(val&gt;cur-&gt;val) cur=cur-&gt;right;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else return root;  // 已存在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Node* p = new Node(val);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if (val &lt; parent-&gt;val)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    parent-&gt;left = p;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else parent-&gt;right = p;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    return root;</a:t>
            </a:r>
          </a:p>
          <a:p>
            <a:pPr algn="l">
              <a:spcAft>
                <a:spcPts val="100"/>
              </a:spcAft>
              <a:defRPr sz="11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731520" y="5120640"/>
            <a:ext cx="10698480" cy="54864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1A3C6E"/>
                </a:solidFill>
                <a:latin typeface="Microsoft YaHei"/>
              </a:defRPr>
            </a:pPr>
            <a:r>
              <a:t>关键: 新节点始终插入为叶子! 沿根向下找, 到空位置就插入。空树时新节点成为根。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BST的删除 Delete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最复杂的操作 -- 分三种情况处理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011680"/>
          </a:xfrm>
          <a:prstGeom prst="roundRect">
            <a:avLst/>
          </a:prstGeom>
          <a:solidFill>
            <a:srgbClr val="D6EAF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B5C9E"/>
                </a:solidFill>
                <a:latin typeface="Microsoft YaHei"/>
              </a:defRPr>
            </a:pPr>
            <a:r>
              <a:t>情况1: 删除叶子节点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708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直接删除, 父节点对应指针置空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2400300"/>
            <a:ext cx="4846320" cy="708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最简单的情况, 无后顾之忧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65760" y="3474720"/>
            <a:ext cx="5303520" cy="201168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548640" y="3547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情况2: 删除单孩节点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977640"/>
            <a:ext cx="4846320" cy="708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用唯一的孩子替换被删节点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4686300"/>
            <a:ext cx="4846320" cy="7086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将该子节点接到父节点对应位置即可</a:t>
            </a:r>
          </a:p>
        </p:txBody>
      </p:sp>
      <p:sp>
        <p:nvSpPr>
          <p:cNvPr id="15" name="Rounded Rectangle 14"/>
          <p:cNvSpPr/>
          <p:nvPr/>
        </p:nvSpPr>
        <p:spPr>
          <a:xfrm>
            <a:off x="6217920" y="1188720"/>
            <a:ext cx="5486400" cy="429768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6" name="TextBox 15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E86A17"/>
                </a:solidFill>
                <a:latin typeface="Microsoft YaHei"/>
              </a:defRPr>
            </a:pPr>
            <a:r>
              <a:t>情况3: 删除双孩节点 (最复杂)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6446520" y="1691640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不能直接删除(有两个孩子)!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46520" y="1938528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方法: 找"直接后继"或"直接前驱"替换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46520" y="2185416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6446520" y="2432304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直接后继(successor):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2679192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= 右子树中的最小值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2926080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= 右子树一直往左走到底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3172968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3419856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直接前驱(predecessor):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3666744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= 左子树中的最大值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3913632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= 左子树一直往右走到底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4160520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4407408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步骤: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4654296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1. 找到后继节点(必为叶子或单孩)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6446520" y="4901184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2. 用后继的值替换被删节点</a:t>
            </a:r>
          </a:p>
        </p:txBody>
      </p:sp>
      <p:sp>
        <p:nvSpPr>
          <p:cNvPr id="31" name="TextBox 30"/>
          <p:cNvSpPr txBox="1"/>
          <p:nvPr/>
        </p:nvSpPr>
        <p:spPr>
          <a:xfrm>
            <a:off x="6446520" y="5148072"/>
            <a:ext cx="5029200" cy="246888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3. 删除后继节点(递归, 变为情况1或2)</a:t>
            </a:r>
          </a:p>
        </p:txBody>
      </p:sp>
      <p:sp>
        <p:nvSpPr>
          <p:cNvPr id="32" name="TextBox 31"/>
          <p:cNvSpPr txBox="1"/>
          <p:nvPr/>
        </p:nvSpPr>
        <p:spPr>
          <a:xfrm>
            <a:off x="365760" y="5669280"/>
            <a:ext cx="11430000" cy="4572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400" b="1">
                <a:solidFill>
                  <a:srgbClr val="C0392B"/>
                </a:solidFill>
                <a:latin typeface="Microsoft YaHei"/>
              </a:defRPr>
            </a:pPr>
            <a:r>
              <a:t>总结: 删除叶子→直接删; 删除单孩→孩子顶替; 删除双孩→后继替换后递归删除。时间复杂度 O(h)。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BST删除 -- 代码实现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查找后继 + 递归删除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68580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查找以root为根的子树中的最小值节点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Node* findMin(Node* root)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while (root &amp;&amp; root-&gt;left)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 = root-&gt;left;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root;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// BST删除 - 递归版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Node* remove(Node* root, int key)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 (!root) return nullptr;  // 没找到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 (key &lt; root-&gt;val)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root-&gt;left = remove(root-&gt;left, key);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else if (key &gt; root-&gt;val)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root-&gt;right = remove(root-&gt;right, key);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else {  // 找到了!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Case 1 &amp; 2: 0或1个孩子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if (!root-&gt;left)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Node* tmp = root-&gt;right;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delete root;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return tmp;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if (!root-&gt;right)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Node* tmp = root-&gt;left;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delete root;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    return tmp;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// Case 3: 两个孩子 -- 找后继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Node* succ = findMin(root-&gt;right);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root-&gt;val = succ-&gt;val;  // 复制值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root-&gt;right = remove(root-&gt;right, succ-&gt;val);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root;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589520" y="1188720"/>
            <a:ext cx="4297680" cy="41148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删除要点:</a:t>
            </a:r>
            <a:br/>
            <a:br/>
            <a:r>
              <a:t>1. 先递归查找要删的节点</a:t>
            </a:r>
            <a:br/>
            <a:r>
              <a:t>2. 找到后分三种情况:</a:t>
            </a:r>
            <a:br/>
            <a:r>
              <a:t>   - 无左孩: 返回右孩</a:t>
            </a:r>
            <a:br/>
            <a:r>
              <a:t>   - 无右孩: 返回左孩</a:t>
            </a:r>
            <a:br/>
            <a:r>
              <a:t>   - 双孩: 找后继, 复制值,</a:t>
            </a:r>
            <a:br/>
            <a:r>
              <a:t>     递归删后继</a:t>
            </a:r>
            <a:br/>
            <a:br/>
            <a:r>
              <a:t>3. 递归返回的是"新子树根"</a:t>
            </a:r>
            <a:br/>
            <a:r>
              <a:t>   上层用 root-&gt;left/right</a:t>
            </a:r>
            <a:br/>
            <a:r>
              <a:t>   接收返回值</a:t>
            </a:r>
            <a:br/>
            <a:br/>
            <a:r>
              <a:t>4. 后继节点一定只有0或1个</a:t>
            </a:r>
            <a:br/>
            <a:r>
              <a:t>   孩子(因为它是最左节点),</a:t>
            </a:r>
            <a:br/>
            <a:r>
              <a:t>   所以递归删除它时只会</a:t>
            </a:r>
            <a:br/>
            <a:r>
              <a:t>   走Case 1或Case 2!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 完整代码示例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创建 + 查找 + 插入 + 中序遍历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274320" y="1188720"/>
            <a:ext cx="7315200" cy="5532120"/>
          </a:xfrm>
          <a:prstGeom prst="roundRect">
            <a:avLst/>
          </a:prstGeom>
          <a:solidFill>
            <a:srgbClr val="282C34"/>
          </a:solidFill>
          <a:ln w="12700">
            <a:solidFill>
              <a:srgbClr val="3E4452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 wrap="square" lIns="101600" rIns="101600" tIns="63500" bIns="63500"/>
          <a:lstStyle/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#include &lt;iostream&gt;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using namespace std;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struct Node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val;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Node *left, *right;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Node(int v): val(v), left(nullptr), right(nullptr) {}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void inorder(Node* root)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if (!root) return;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inorder(root-&gt;left);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cout &lt;&lt; root-&gt;val &lt;&lt; " ";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inorder(root-&gt;right);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int main() {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Node* root = nullptr;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int vals[] = {5, 3, 7, 2, 4, 6, 8};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for (int v : vals)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    root = insert(root, v);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inorder(root);  // 输出: 2 3 4 5 6 7 8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cout &lt;&lt; endl;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cout &lt;&lt; (search(root, 6) ? "Found" : "Not Found");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// Found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root = remove(root, 5);  // 删除根节点(双孩)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inorder(root);  // 输出: 2 3 4 6 7 8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    return 0;</a:t>
            </a:r>
          </a:p>
          <a:p>
            <a:pPr algn="l">
              <a:spcAft>
                <a:spcPts val="100"/>
              </a:spcAft>
              <a:defRPr sz="800">
                <a:solidFill>
                  <a:srgbClr val="FFFFFF"/>
                </a:solidFill>
                <a:latin typeface="Consolas"/>
              </a:defRPr>
            </a:pPr>
            <a:r>
              <a:t>}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8046720" y="1188720"/>
            <a:ext cx="3840480" cy="3657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200" b="0">
                <a:solidFill>
                  <a:srgbClr val="2C3E50"/>
                </a:solidFill>
                <a:latin typeface="Microsoft YaHei"/>
              </a:defRPr>
            </a:pPr>
            <a:r>
              <a:t>运行示例:</a:t>
            </a:r>
            <a:br/>
            <a:br/>
            <a:r>
              <a:t>插入 5,3,7,2,4,6,8</a:t>
            </a:r>
            <a:br/>
            <a:br/>
            <a:r>
              <a:t>      5</a:t>
            </a:r>
            <a:br/>
            <a:r>
              <a:t>    /   \</a:t>
            </a:r>
            <a:br/>
            <a:r>
              <a:t>   3     7</a:t>
            </a:r>
            <a:br/>
            <a:r>
              <a:t>  / \   / \</a:t>
            </a:r>
            <a:br/>
            <a:r>
              <a:t> 2   4 6   8</a:t>
            </a:r>
            <a:br/>
            <a:br/>
            <a:r>
              <a:t>中序: 2 3 4 5 6 7 8</a:t>
            </a:r>
            <a:br/>
            <a:br/>
            <a:r>
              <a:t>查找6: Found</a:t>
            </a:r>
            <a:br/>
            <a:br/>
            <a:r>
              <a:t>删除5后:</a:t>
            </a:r>
            <a:br/>
            <a:r>
              <a:t>      6</a:t>
            </a:r>
            <a:br/>
            <a:r>
              <a:t>    /   \</a:t>
            </a:r>
            <a:br/>
            <a:r>
              <a:t>   3     7</a:t>
            </a:r>
            <a:br/>
            <a:r>
              <a:t>  / \     \</a:t>
            </a:r>
            <a:br/>
            <a:r>
              <a:t> 2   4     8</a:t>
            </a:r>
            <a:br/>
            <a:br/>
            <a:r>
              <a:t>中序: 2 3 4 6 7 8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Rectangle 1"/>
          <p:cNvSpPr/>
          <p:nvPr/>
        </p:nvSpPr>
        <p:spPr>
          <a:xfrm>
            <a:off x="0" y="0"/>
            <a:ext cx="12191695" cy="54864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3" name="TextBox 2"/>
          <p:cNvSpPr txBox="1"/>
          <p:nvPr/>
        </p:nvSpPr>
        <p:spPr>
          <a:xfrm>
            <a:off x="731520" y="182880"/>
            <a:ext cx="10698480" cy="5029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3000" b="1">
                <a:solidFill>
                  <a:srgbClr val="1A3C6E"/>
                </a:solidFill>
                <a:latin typeface="Microsoft YaHei"/>
              </a:defRPr>
            </a:pPr>
            <a:r>
              <a:t>BST的复杂度分析与平衡概念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85800"/>
            <a:ext cx="10698480" cy="27432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95A5A6"/>
                </a:solidFill>
                <a:latin typeface="Microsoft YaHei"/>
              </a:defRPr>
            </a:pPr>
            <a:r>
              <a:t>最好O(log N) / 最坏O(N) -- 引入平衡树</a:t>
            </a:r>
          </a:p>
        </p:txBody>
      </p:sp>
      <p:sp>
        <p:nvSpPr>
          <p:cNvPr id="5" name="Rectangle 4"/>
          <p:cNvSpPr/>
          <p:nvPr/>
        </p:nvSpPr>
        <p:spPr>
          <a:xfrm>
            <a:off x="0" y="6537960"/>
            <a:ext cx="12191695" cy="36576"/>
          </a:xfrm>
          <a:prstGeom prst="rect">
            <a:avLst/>
          </a:prstGeom>
          <a:solidFill>
            <a:srgbClr val="3D7ED8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6" name="TextBox 5"/>
          <p:cNvSpPr txBox="1"/>
          <p:nvPr/>
        </p:nvSpPr>
        <p:spPr>
          <a:xfrm>
            <a:off x="457200" y="6583680"/>
            <a:ext cx="11247120" cy="228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800" b="0">
                <a:solidFill>
                  <a:srgbClr val="95A5A6"/>
                </a:solidFill>
                <a:latin typeface="Microsoft YaHei"/>
              </a:defRPr>
            </a:pPr>
            <a:r>
              <a:t>CSP-J 入门级  |  PPT 29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365760" y="1188720"/>
            <a:ext cx="5303520" cy="2743200"/>
          </a:xfrm>
          <a:prstGeom prst="roundRect">
            <a:avLst/>
          </a:prstGeom>
          <a:solidFill>
            <a:srgbClr val="FAD9D7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548640" y="1261872"/>
            <a:ext cx="493776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C0392B"/>
                </a:solidFill>
                <a:latin typeface="Microsoft YaHei"/>
              </a:defRPr>
            </a:pPr>
            <a:r>
              <a:t>BST退化问题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169164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插入顺序影响树形: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594360" y="190652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插入 1,2,3,4,5,6,7 → 退化成链表!!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12140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1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594360" y="233629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\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255117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594360" y="2766060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\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2980944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       3  ...  (全部只有右孩子)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594360" y="3195828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3410712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此时: 高度h=N, 查找/插入/删除 = O(N)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4360" y="3625596"/>
            <a:ext cx="4846320" cy="214884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这比数组线性查找没有任何优势!</a:t>
            </a:r>
          </a:p>
        </p:txBody>
      </p:sp>
      <p:sp>
        <p:nvSpPr>
          <p:cNvPr id="19" name="Rounded Rectangle 18"/>
          <p:cNvSpPr/>
          <p:nvPr/>
        </p:nvSpPr>
        <p:spPr>
          <a:xfrm>
            <a:off x="6217920" y="1188720"/>
            <a:ext cx="5486400" cy="2743200"/>
          </a:xfrm>
          <a:prstGeom prst="roundRect">
            <a:avLst/>
          </a:prstGeom>
          <a:solidFill>
            <a:srgbClr val="D5F5E3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0" name="TextBox 19"/>
          <p:cNvSpPr txBox="1"/>
          <p:nvPr/>
        </p:nvSpPr>
        <p:spPr>
          <a:xfrm>
            <a:off x="6400800" y="1261872"/>
            <a:ext cx="5120640" cy="365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700" b="1">
                <a:solidFill>
                  <a:srgbClr val="27AE60"/>
                </a:solidFill>
                <a:latin typeface="Microsoft YaHei"/>
              </a:defRPr>
            </a:pPr>
            <a:r>
              <a:t>解决方案: 平衡二叉搜索树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446520" y="169164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AVL树: 每个节点的平衡因子∈{-1,0,1}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6446520" y="193040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插入/删除后通过旋转恢复平衡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6446520" y="216916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446520" y="240792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红黑树: 较AVL稍松的平衡条件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446520" y="264668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旋转次数更少, 实际性能更好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6446520" y="288544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C++ map/set 底层即红黑树!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446520" y="312420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446520" y="336296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平衡树保证了 h = O(log N)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6446520" y="3601720"/>
            <a:ext cx="5029200" cy="23876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*   查找/插入/删除 = O(log N)</a:t>
            </a:r>
          </a:p>
        </p:txBody>
      </p:sp>
      <p:sp>
        <p:nvSpPr>
          <p:cNvPr id="30" name="TextBox 29"/>
          <p:cNvSpPr txBox="1"/>
          <p:nvPr/>
        </p:nvSpPr>
        <p:spPr>
          <a:xfrm>
            <a:off x="731520" y="4389120"/>
            <a:ext cx="10698480" cy="1371600"/>
          </a:xfrm>
          <a:prstGeom prst="rect">
            <a:avLst/>
          </a:prstGeom>
          <a:noFill/>
        </p:spPr>
        <p:txBody>
          <a:bodyPr wrap="square" lIns="0" rIns="0" tIns="0" bIns="0">
            <a:spAutoFit/>
          </a:bodyPr>
          <a:lstStyle/>
          <a:p>
            <a:pPr algn="l">
              <a:defRPr sz="1300" b="0">
                <a:solidFill>
                  <a:srgbClr val="2C3E50"/>
                </a:solidFill>
                <a:latin typeface="Microsoft YaHei"/>
              </a:defRPr>
            </a:pPr>
            <a:r>
              <a:t>复杂度总结:</a:t>
            </a:r>
            <a:br/>
            <a:r>
              <a:t>  操作      普通BST(最坏)   平衡BST    C++ STL</a:t>
            </a:r>
            <a:br/>
            <a:r>
              <a:t>  查找      O(N)          O(log N)   set::find = O(log N)</a:t>
            </a:r>
            <a:br/>
            <a:r>
              <a:t>  插入      O(N)          O(log N)   set::insert = O(log N)</a:t>
            </a:r>
            <a:br/>
            <a:r>
              <a:t>  删除      O(N)          O(log N)   set::erase = O(log N)</a:t>
            </a:r>
            <a:br/>
            <a:r>
              <a:t>  遍历      O(N)          O(N)       iterator = O(N)</a:t>
            </a:r>
            <a:br/>
            <a:br/>
            <a:r>
              <a:t>CSP-J入门级了解BST即可, CSP-S提高级要求掌握平衡树原理。竞赛中优先使用STL set/map。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