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操作系统与计算机网络基础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Windows / Linux 系统入门 &amp; Internet 核心概念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入门级 · 难度系数 1  |  NOI 2025 大纲 · PPT 03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本讲目标：掌握两种主流操作系统的基本操作，了解计算机网络的底层原理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网络应用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WWW、电子邮件、文件传输 — Internet 的主要应用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371600"/>
            <a:ext cx="2743200" cy="6400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🌐 WWW</a:t>
            </a:r>
            <a:br/>
            <a:r>
              <a:t>万维网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194560"/>
            <a:ext cx="256032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World Wide Web</a:t>
            </a:r>
            <a:br/>
            <a:r>
              <a:t>通过浏览器访问网页</a:t>
            </a:r>
            <a:br/>
            <a:r>
              <a:t>使用 HTTP/HTTPS 协议</a:t>
            </a:r>
            <a:br/>
            <a:r>
              <a:t>URL 统一资源定位符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371600"/>
            <a:ext cx="2743200" cy="6400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📧 电子邮件</a:t>
            </a:r>
            <a:br/>
            <a:r>
              <a:t>E-mail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2194560"/>
            <a:ext cx="256032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收发电子邮件的服务</a:t>
            </a:r>
            <a:br/>
            <a:r>
              <a:t>使用 SMTP(发)/POP3(收)/IMAP</a:t>
            </a:r>
            <a:br/>
            <a:r>
              <a:t>用户@域名 的地址格式</a:t>
            </a:r>
            <a:br/>
            <a:r>
              <a:t>支持附件传输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371600"/>
            <a:ext cx="2743200" cy="6400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📁 FTP</a:t>
            </a:r>
            <a:br/>
            <a:r>
              <a:t>文件传输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2194560"/>
            <a:ext cx="256032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File Transfer Protocol</a:t>
            </a:r>
            <a:br/>
            <a:r>
              <a:t>上传/下载文件</a:t>
            </a:r>
            <a:br/>
            <a:r>
              <a:t>支持断点续传</a:t>
            </a:r>
            <a:br/>
            <a:r>
              <a:t>匿名FTP vs 认证FTP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371600"/>
            <a:ext cx="2743200" cy="64008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🔒 HTTPS</a:t>
            </a:r>
            <a:br/>
            <a:r>
              <a:t>安全超文本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2194560"/>
            <a:ext cx="256032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HTTP + SSL/TLS 加密</a:t>
            </a:r>
            <a:br/>
            <a:r>
              <a:t>保护数据传输安全</a:t>
            </a:r>
            <a:br/>
            <a:r>
              <a:t>URL以 https:// 开头</a:t>
            </a:r>
            <a:br/>
            <a:r>
              <a:t>浏览器显示🔒图标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38912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URL 的结构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75488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一个完整的 URL 示例：https://www.noi.cn:443/xw/2025-04-18/841584.shtml</a:t>
            </a:r>
            <a:br/>
            <a:r>
              <a:t>  https://   —  协议（scheme）</a:t>
            </a:r>
            <a:br/>
            <a:r>
              <a:t>  www.noi.cn —  域名/主机名（host）</a:t>
            </a:r>
            <a:br/>
            <a:r>
              <a:t>  :443       —  端口号（port，HTTPS默认443，可省略）</a:t>
            </a:r>
            <a:br/>
            <a:r>
              <a:t>  /xw/2025-04-18/841584.shtml  —  路径（path）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85216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B5C9E"/>
                </a:solidFill>
                <a:latin typeface="Microsoft YaHei"/>
              </a:defRPr>
            </a:pPr>
            <a:r>
              <a:t>💡 NOI 笔试常考：Internet 服务与端口号的对应关系（HTTP=80, HTTPS=443, FTP=21, SMTP=25, DNS=53）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操作系统与计算机网络基础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💻 操作系统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92024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OS = 硬件和用户之间的桥梁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46888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四大功能：进程/内存/文件/设备管理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01752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三大主流：Windows / Linux / macOS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🪟 Windows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192024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文件管理：资源管理器 + 路径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37560" y="246888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绝对路径 vs 相对路径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37560" y="301752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.cpp .exe .txt 等常见扩展名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🐧 Linux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192024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树形目录结构：/ 根目录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46888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终端命令：ls/cd/pwd/mkdir/cp/mv/rm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301752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文件权限：rwx × 所有者/组/其他人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🌍 网络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81160" y="192024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LAN/MAN/WAN → Internet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81160" y="246888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IP地址(IPv4/IPv6) + DNS域名解析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60" y="3017520"/>
            <a:ext cx="25603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TCP/IP四层模型 + HTTP/HTTPS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8463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Microsoft YaHei"/>
              </a:defRPr>
            </a:pPr>
            <a:r>
              <a:t>📌 竞赛中最重要的是：Linux 基本命令（NOI 比赛环境）和 IP/域名/TCP 概念（笔试常考）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539496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B5C9E"/>
                </a:solidFill>
                <a:latin typeface="Microsoft YaHei"/>
              </a:defRPr>
            </a:pPr>
            <a:r>
              <a:t>⏱ 建议课后练习：在本地安装 Linux 虚拟机（或 WSL），练习10个基本命令的使用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下一讲：编程环境搭建与使用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04 — Dev-C++ / g++ / VS Code 环境配置 &amp; 第一个程序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502920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中国计算机学会 (CCF) · noi.ccf.org.cn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4 个核心主题 — 从本地系统到全球网络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03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371600"/>
            <a:ext cx="640080" cy="64008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1389888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200" b="1">
                <a:solidFill>
                  <a:srgbClr val="1A3C6E"/>
                </a:solidFill>
                <a:latin typeface="Microsoft YaHei"/>
              </a:defRPr>
            </a:pPr>
            <a:r>
              <a:t>操作系统概述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1755648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操作系统的定义、功能与发展简史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514600"/>
            <a:ext cx="640080" cy="6400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2532888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200" b="1">
                <a:solidFill>
                  <a:srgbClr val="1A3C6E"/>
                </a:solidFill>
                <a:latin typeface="Microsoft YaHei"/>
              </a:defRPr>
            </a:pPr>
            <a:r>
              <a:t>Windows 系统基础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28800" y="2898648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桌面/文件管理/路径/扩展名/回收站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657600"/>
            <a:ext cx="640080" cy="6400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3675888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200" b="1">
                <a:solidFill>
                  <a:srgbClr val="1A3C6E"/>
                </a:solidFill>
                <a:latin typeface="Microsoft YaHei"/>
              </a:defRPr>
            </a:pPr>
            <a:r>
              <a:t>Linux 系统入门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4041648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发行版/目录结构/终端/基本命令/文件权限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4800600"/>
            <a:ext cx="640080" cy="6400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28800" y="4818888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200" b="1">
                <a:solidFill>
                  <a:srgbClr val="1A3C6E"/>
                </a:solidFill>
                <a:latin typeface="Microsoft YaHei"/>
              </a:defRPr>
            </a:pPr>
            <a:r>
              <a:t>计算机网络基础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5184648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LAN/MAN/WAN / IP域名 / TCP/IP协议 / 网络应用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操作系统概述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什么是操作系统？它为什么重要？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操作系统（Operating System, OS）是计算机中最基础的系统软件，负责管理计算机的硬件和软件资源，为用户和应用程序提供一个方便、高效的操作平台。它是硬件和用户之间的"桥梁"。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201168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进程管理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651760"/>
            <a:ext cx="24688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创建/调度/终止进程</a:t>
            </a:r>
            <a:br/>
            <a:r>
              <a:t>CPU时间片的分配</a:t>
            </a:r>
            <a:br/>
            <a:r>
              <a:t>多任务并发执行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91840" y="201168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内存管理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9000" y="2651760"/>
            <a:ext cx="24688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分配/回收内存空间</a:t>
            </a:r>
            <a:br/>
            <a:r>
              <a:t>虚拟内存技术</a:t>
            </a:r>
            <a:br/>
            <a:r>
              <a:t>保护进程地址空间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63640" y="201168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文件管理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2651760"/>
            <a:ext cx="24688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文件的创建/读写/删除</a:t>
            </a:r>
            <a:br/>
            <a:r>
              <a:t>目录结构的组织</a:t>
            </a:r>
            <a:br/>
            <a:r>
              <a:t>文件权限控制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235440" y="201168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700" b="1">
                <a:solidFill>
                  <a:srgbClr val="FFFFFF"/>
                </a:solidFill>
                <a:latin typeface="Microsoft YaHei"/>
              </a:defRPr>
            </a:pPr>
            <a:r>
              <a:t>设备管理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72600" y="2651760"/>
            <a:ext cx="24688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驱动硬件设备</a:t>
            </a:r>
            <a:br/>
            <a:r>
              <a:t>I/O请求的调度</a:t>
            </a:r>
            <a:br/>
            <a:r>
              <a:t>缓冲与缓存管理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29768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常见操作系统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4754880"/>
            <a:ext cx="338328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Windows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5303520"/>
            <a:ext cx="310896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微软开发</a:t>
            </a:r>
            <a:br/>
            <a:r>
              <a:t>图形界面优秀</a:t>
            </a:r>
            <a:br/>
            <a:r>
              <a:t>个人PC主流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480559" y="4754880"/>
            <a:ext cx="3383280" cy="4114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Linux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17719" y="5303520"/>
            <a:ext cx="310896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开源免费</a:t>
            </a:r>
            <a:br/>
            <a:r>
              <a:t>命令行强大</a:t>
            </a:r>
            <a:br/>
            <a:r>
              <a:t>服务器/竞赛主流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0" y="4754880"/>
            <a:ext cx="338328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macOS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66760" y="5303520"/>
            <a:ext cx="310896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苹果开发</a:t>
            </a:r>
            <a:br/>
            <a:r>
              <a:t>基于Unix</a:t>
            </a:r>
            <a:br/>
            <a:r>
              <a:t>设计/开发首选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Windows 操作系统基础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日常使用最多的操作系统 — 核心操作与概念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486400" cy="4572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A3C6E"/>
                </a:solidFill>
                <a:latin typeface="Microsoft YaHei"/>
              </a:defRPr>
            </a:pPr>
            <a:r>
              <a:t>🖥️ Windows 核心操作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502920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桌面、窗口、图标、任务栏、开始菜单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88845"/>
            <a:ext cx="502920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文件资源管理器：浏览文件和文件夹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86050"/>
            <a:ext cx="502920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文件基本操作：创建 / 复制 (Ctrl+C) / 粘贴 (Ctrl+V)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183255"/>
            <a:ext cx="502920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文件重命名 (F2) / 删除 (Delete) / 撤销 (Ctrl+Z)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680460"/>
            <a:ext cx="502920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回收站：删除的文件可以恢复（清空前）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4177665"/>
            <a:ext cx="502920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窗口操作：最小化 / 最大化 / 关闭 / 切换 (Alt+Tab)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4674870"/>
            <a:ext cx="502920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截图工具：Win+Shift+S 或 PrintScreen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5172075"/>
            <a:ext cx="5029200" cy="4972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任务管理器 (Ctrl+Shift+Esc)：查看进程和性能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309360" y="1188720"/>
            <a:ext cx="5486400" cy="4572000"/>
          </a:xfrm>
          <a:prstGeom prst="round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9224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📁 文件路径与扩展名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37960" y="1691640"/>
            <a:ext cx="5029200" cy="36160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绝对路径：从根目录开始的完整路径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2053243"/>
            <a:ext cx="5029200" cy="36160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例：C:\Users\name\Documents\code.cpp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2414847"/>
            <a:ext cx="5029200" cy="36160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相对路径：相对于当前目录的路径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7960" y="2776450"/>
            <a:ext cx="5029200" cy="36160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例：.\data\input.txt  或  ..\lib\utils.h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37960" y="3138054"/>
            <a:ext cx="5029200" cy="36160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特殊路径符号：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7960" y="3499658"/>
            <a:ext cx="5029200" cy="36160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.  表示当前目录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37960" y="3861261"/>
            <a:ext cx="5029200" cy="36160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.. 表示上一级目录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37960" y="4222865"/>
            <a:ext cx="5029200" cy="36160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常见文件扩展名：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37960" y="4584469"/>
            <a:ext cx="5029200" cy="36160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.cpp (C++源文件)  .exe (可执行文件)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37960" y="4946072"/>
            <a:ext cx="5029200" cy="36160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.txt (文本文件)  .pdf (文档)  .zip (压缩包)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37960" y="5307676"/>
            <a:ext cx="5029200" cy="361603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扩展名决定了文件用什么程序打开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Linux 操作系统入门（一）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开源世界的基石 — 发行版与目录结构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常见 Linux 发行版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1645920"/>
            <a:ext cx="2743200" cy="4572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Ubuntu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2286000"/>
            <a:ext cx="24688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最流行的桌面发行版</a:t>
            </a:r>
            <a:br/>
            <a:r>
              <a:t>适合初学者</a:t>
            </a:r>
            <a:br/>
            <a:r>
              <a:t>NOI/NOIP比赛使用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46120" y="1645920"/>
            <a:ext cx="2743200" cy="4572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CentOS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3280" y="2286000"/>
            <a:ext cx="24688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企业级服务器系统</a:t>
            </a:r>
            <a:br/>
            <a:r>
              <a:t>稳定性极高</a:t>
            </a:r>
            <a:br/>
            <a:r>
              <a:t>RedHat系列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7920" y="1645920"/>
            <a:ext cx="2743200" cy="4572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Debian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55080" y="2286000"/>
            <a:ext cx="24688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Ubuntu的父发行版</a:t>
            </a:r>
            <a:br/>
            <a:r>
              <a:t>以稳定著称</a:t>
            </a:r>
            <a:br/>
            <a:r>
              <a:t>大量衍生版本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89720" y="1645920"/>
            <a:ext cx="2743200" cy="4572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Fedora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26880" y="2286000"/>
            <a:ext cx="24688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最新技术尝鲜</a:t>
            </a:r>
            <a:br/>
            <a:r>
              <a:t>RedHat赞助</a:t>
            </a:r>
            <a:br/>
            <a:r>
              <a:t>开发者友好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338328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Linux 目录结构（树形）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20040" y="3794760"/>
            <a:ext cx="1828800" cy="4572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/ (根目录)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" y="434340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一切文件的起点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286000" y="3794760"/>
            <a:ext cx="1828800" cy="4572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/home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86000" y="434340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用户个人目录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251959" y="3794760"/>
            <a:ext cx="1828800" cy="4572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/etc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51959" y="434340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系统配置文件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19" y="3794760"/>
            <a:ext cx="1828800" cy="4572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/usr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19" y="434340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用户安装的软件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183879" y="3794760"/>
            <a:ext cx="1828800" cy="45720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/var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83879" y="434340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日志/缓存等可变数据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0149840" y="3794760"/>
            <a:ext cx="1828800" cy="45720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/tmp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149840" y="4343400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临时文件（重启清空）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31520" y="5029200"/>
            <a:ext cx="10698480" cy="822960"/>
          </a:xfrm>
          <a:prstGeom prst="round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/>
          <a:lstStyle/>
          <a:p>
            <a:pPr algn="ctr">
              <a:defRPr sz="1200">
                <a:solidFill>
                  <a:srgbClr val="C0392B"/>
                </a:solidFill>
                <a:latin typeface="Microsoft YaHei"/>
              </a:defRPr>
            </a:pPr>
            <a:r>
              <a:t>⚠ Windows vs Linux 关键区别：</a:t>
            </a:r>
            <a:br/>
            <a:r>
              <a:t>  · Windows 用反斜杠 \ 表示路径 (C:\Users\)，Linux 用正斜杠 / (/home/user/)</a:t>
            </a:r>
            <a:br/>
            <a:r>
              <a:t>  · Windows 有盘符概念 (C: D:)，Linux 所有文件都在 / 根目录下</a:t>
            </a:r>
            <a:br/>
            <a:r>
              <a:t>  · Linux 文件名区分大小写 (File.txt ≠ file.txt)，Windows 不区分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Linux 操作系统入门（二）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终端操作 — 命令行才是 Linux 的灵魂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基本终端命令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691640"/>
            <a:ext cx="1188720" cy="9144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173736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2C3E50"/>
                </a:solidFill>
                <a:latin typeface="Microsoft YaHei"/>
              </a:defRPr>
            </a:pPr>
            <a:r>
              <a:t>列出目录内容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2011680"/>
            <a:ext cx="411480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ls -l 显示详细信息</a:t>
            </a:r>
            <a:br/>
            <a:r>
              <a:t>ls -a 显示隐藏文件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691640"/>
            <a:ext cx="1188720" cy="9144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cd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89520" y="173736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2C3E50"/>
                </a:solidFill>
                <a:latin typeface="Microsoft YaHei"/>
              </a:defRPr>
            </a:pPr>
            <a:r>
              <a:t>切换目录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89520" y="2011680"/>
            <a:ext cx="411480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cd /home 进入目录</a:t>
            </a:r>
            <a:br/>
            <a:r>
              <a:t>cd .. 返回上级</a:t>
            </a:r>
            <a:br/>
            <a:r>
              <a:t>cd ~ 返回家目录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2834640"/>
            <a:ext cx="1188720" cy="9144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pwd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288036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2C3E50"/>
                </a:solidFill>
                <a:latin typeface="Microsoft YaHei"/>
              </a:defRPr>
            </a:pPr>
            <a:r>
              <a:t>显示当前路径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28800" y="3154680"/>
            <a:ext cx="411480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输出当前所在的</a:t>
            </a:r>
            <a:br/>
            <a:r>
              <a:t>完整目录路径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2834640"/>
            <a:ext cx="1188720" cy="9144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mkdir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89520" y="288036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2C3E50"/>
                </a:solidFill>
                <a:latin typeface="Microsoft YaHei"/>
              </a:defRPr>
            </a:pPr>
            <a:r>
              <a:t>创建目录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89520" y="3154680"/>
            <a:ext cx="411480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mkdir test</a:t>
            </a:r>
            <a:br/>
            <a:r>
              <a:t>mkdir -p a/b/c</a:t>
            </a:r>
            <a:br/>
            <a:r>
              <a:t>递归创建多级目录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3977639"/>
            <a:ext cx="1188720" cy="914400"/>
          </a:xfrm>
          <a:prstGeom prst="round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cp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28800" y="4023359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2C3E50"/>
                </a:solidFill>
                <a:latin typeface="Microsoft YaHei"/>
              </a:defRPr>
            </a:pPr>
            <a:r>
              <a:t>复制文件/目录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28800" y="4297679"/>
            <a:ext cx="411480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cp a.txt b.txt</a:t>
            </a:r>
            <a:br/>
            <a:r>
              <a:t>cp -r dir1 dir2</a:t>
            </a:r>
            <a:br/>
            <a:r>
              <a:t>递归复制目录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920" y="3977639"/>
            <a:ext cx="1188720" cy="914400"/>
          </a:xfrm>
          <a:prstGeom prst="round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mv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89520" y="4023359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2C3E50"/>
                </a:solidFill>
                <a:latin typeface="Microsoft YaHei"/>
              </a:defRPr>
            </a:pPr>
            <a:r>
              <a:t>移动/重命名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589520" y="4297679"/>
            <a:ext cx="411480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mv old.txt new.txt</a:t>
            </a:r>
            <a:br/>
            <a:r>
              <a:t>mv file /tmp/</a:t>
            </a:r>
            <a:br/>
            <a:r>
              <a:t>移动文件到指定目录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5120640"/>
            <a:ext cx="1188720" cy="914400"/>
          </a:xfrm>
          <a:prstGeom prst="roundRect">
            <a:avLst/>
          </a:prstGeom>
          <a:solidFill>
            <a:srgbClr val="8E44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rm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28800" y="516636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2C3E50"/>
                </a:solidFill>
                <a:latin typeface="Microsoft YaHei"/>
              </a:defRPr>
            </a:pPr>
            <a:r>
              <a:t>删除文件/目录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828800" y="5440680"/>
            <a:ext cx="411480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rm file.txt</a:t>
            </a:r>
            <a:br/>
            <a:r>
              <a:t>rm -r dir 递归删除</a:t>
            </a:r>
            <a:br/>
            <a:r>
              <a:t>⚠ 删除后不可恢复！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217920" y="5120640"/>
            <a:ext cx="1188720" cy="9144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cat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589520" y="516636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2C3E50"/>
                </a:solidFill>
                <a:latin typeface="Microsoft YaHei"/>
              </a:defRPr>
            </a:pPr>
            <a:r>
              <a:t>查看文件内容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589520" y="5440680"/>
            <a:ext cx="411480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cat file.txt</a:t>
            </a:r>
            <a:br/>
            <a:r>
              <a:t>一次性输出全部内容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Linux 文件权限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rwx — 理解 Linux 的安全基础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Linux 中每个文件和目录都有三组权限：所有者（Owner）、所属组（Group）、其他人（Others）。每组权限由三个字符组成：r（读）、w（写）、x（执行）。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2011680"/>
            <a:ext cx="347472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r (Read · 读)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65176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可以查看文件内容</a:t>
            </a:r>
            <a:br/>
            <a:r>
              <a:t>可以列出目录中的文件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56616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例如：查看代码、读取数据文件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2011680"/>
            <a:ext cx="347472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w (Write · 写)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3400" y="265176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可以修改文件内容</a:t>
            </a:r>
            <a:br/>
            <a:r>
              <a:t>可以在目录中创建/删除文件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43400" y="356616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例如：编辑代码、保存输出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92440" y="2011680"/>
            <a:ext cx="347472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x (eXecute · 执行)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265176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可以运行可执行文件</a:t>
            </a:r>
            <a:br/>
            <a:r>
              <a:t>可以进入目录（cd）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0" y="3566160"/>
            <a:ext cx="3200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例如：运行编译后的程序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148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权限表示示例：</a:t>
            </a:r>
            <a:br/>
            <a:r>
              <a:t>  drwxr-xr--  含义：d(目录)  rwx(所有者可读写执行)  r-x(同组可读执行)  r--(其他人只读)</a:t>
            </a:r>
            <a:br/>
            <a:r>
              <a:t>  -rw-------  含义：-(普通文件)  rw-(所有者可读写)  ---(同组无权限)  ---(其他人无权限)</a:t>
            </a:r>
            <a:br/>
            <a:r>
              <a:t>数字表示法（竞赛中常见）：r=4, w=2, x=1 → chmod 755 file 即 rwxr-xr-x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53035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B5C9E"/>
                </a:solidFill>
                <a:latin typeface="Microsoft YaHei"/>
              </a:defRPr>
            </a:pPr>
            <a:r>
              <a:t>💡 竞赛中通常不需要修改权限。了解 rwx 的概念即可应对笔试中的相关选择题。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计算机网络基础（一）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网络的分类与基本概念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网络的三种规模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1691640"/>
            <a:ext cx="347472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LAN 局域网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331720"/>
            <a:ext cx="320040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Local Area Network</a:t>
            </a:r>
            <a:br/>
            <a:r>
              <a:t>覆盖范围：一间房间 / 一栋楼</a:t>
            </a:r>
            <a:br/>
            <a:r>
              <a:t>典型技术：以太网 / Wi-Fi</a:t>
            </a:r>
            <a:br/>
            <a:r>
              <a:t>速度：100Mbps ~ 10Gbps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06240" y="1691640"/>
            <a:ext cx="347472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MAN 城域网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43400" y="2331720"/>
            <a:ext cx="320040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Metropolitan Area Network</a:t>
            </a:r>
            <a:br/>
            <a:r>
              <a:t>覆盖范围：一个城市</a:t>
            </a:r>
            <a:br/>
            <a:r>
              <a:t>典型技术：光纤 / 无线</a:t>
            </a:r>
            <a:br/>
            <a:r>
              <a:t>速度：100Mbps ~ 10Gbps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92440" y="1691640"/>
            <a:ext cx="347472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800" b="1">
                <a:solidFill>
                  <a:srgbClr val="FFFFFF"/>
                </a:solidFill>
                <a:latin typeface="Microsoft YaHei"/>
              </a:defRPr>
            </a:pPr>
            <a:r>
              <a:t>WAN 广域网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0" y="2331720"/>
            <a:ext cx="320040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Wide Area Network</a:t>
            </a:r>
            <a:br/>
            <a:r>
              <a:t>覆盖范围：国家 / 全球</a:t>
            </a:r>
            <a:br/>
            <a:r>
              <a:t>典型代表：Internet</a:t>
            </a:r>
            <a:br/>
            <a:r>
              <a:t>速度：几 Mbps ~ 几百 Gbps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57200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Internet（因特网）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0292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Internet 是全球最大的广域网，由无数局域网和城域网通过路由器连接而成。</a:t>
            </a:r>
            <a:br/>
            <a:r>
              <a:t>它使用 TCP/IP 协议族作为通信标准，通过 IP 地址和域名系统（DNS）实现全球互联。</a:t>
            </a:r>
            <a:br/>
            <a:r>
              <a:t>WWW（万维网）只是 Internet 上的一种应用（网页浏览），不等同于 Internet 本身。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计算机网络基础（二）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IP 地址、域名与 TCP/IP 协议族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NOI 2025 大纲解读  |  PPT 03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IP 地址与域名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645920"/>
            <a:ext cx="5303520" cy="237744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7190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3D7ED8"/>
                </a:solidFill>
                <a:latin typeface="Microsoft YaHei"/>
              </a:defRPr>
            </a:pPr>
            <a:r>
              <a:t>📍 IP 地址（Internet Protocol Address）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4884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IP 地址是网络上每台设备的唯一标识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4602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IPv4：32 位地址，如 192.168.1.1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4320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分 4 组，每组 0~255，约 43 亿个地址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4038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IPv6：128 位地址，如 2001:0db8::1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3756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— 解决了 IPv4 地址耗尽的问题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634740"/>
            <a:ext cx="484632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公有 IP（全球唯一）vs 私有 IP（局域网内）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09360" y="1645920"/>
            <a:ext cx="5486400" cy="2377440"/>
          </a:xfrm>
          <a:prstGeom prst="round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92240" y="17190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🌐 DNS 域名系统（Domain Name System）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214884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域名是 IP 地址的"人类友好版"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37960" y="244602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例：www.baidu.com → DNS解析 → 110.242.68.66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274320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域名结构（从右到左）：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304038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根域名 . → 顶级域名 .com/.cn/.org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7960" y="333756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  → 二级域名 baidu → 子域名 www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37960" y="3634740"/>
            <a:ext cx="5029200" cy="2971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DNS 服务器负责域名 ↔ IP 的转换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429768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TCP/IP 协议族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20040" y="4754880"/>
            <a:ext cx="274320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应用层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1480" y="530352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协议：HTTP / HTTPS</a:t>
            </a:r>
            <a:br/>
            <a:r>
              <a:t>FTP / SMTP</a:t>
            </a:r>
            <a:br/>
            <a:r>
              <a:t>DNS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" y="5760720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作用：网页/文件传输</a:t>
            </a:r>
            <a:br/>
            <a:r>
              <a:t>电子邮件/域名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291840" y="4754880"/>
            <a:ext cx="274320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传输层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383280" y="530352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协议：TCP (可靠)</a:t>
            </a:r>
            <a:br/>
            <a:r>
              <a:t>UDP (快速)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83280" y="5760720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作用：确保数据完整</a:t>
            </a:r>
            <a:br/>
            <a:r>
              <a:t>实时音视频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263640" y="4754880"/>
            <a:ext cx="2743200" cy="4114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网络层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355080" y="530352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协议：IP 协议</a:t>
            </a:r>
            <a:br/>
            <a:r>
              <a:t>路由选择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55080" y="5760720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作用：数据包寻址</a:t>
            </a:r>
            <a:br/>
            <a:r>
              <a:t>跨网络传输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9235440" y="4754880"/>
            <a:ext cx="274320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网络接口层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326880" y="530352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协议：以太网 / Wi-Fi</a:t>
            </a:r>
            <a:br/>
            <a:r>
              <a:t>光纤 / 4G/5G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326880" y="5760720"/>
            <a:ext cx="2560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作用：物理信号传输</a:t>
            </a:r>
            <a:br/>
            <a:r>
              <a:t>硬件设备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