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图的基本概念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顶点与边 / 有向与无向 / 连通性与度 / 分类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* NOI 2025 大纲 * PPT 30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本讲目标: 理解图的定义与术语, 掌握图的分类与存储方式概述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图的基本概念 --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2743200" cy="5029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定义与术语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1828800"/>
            <a:ext cx="256032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G=(V,E) / 顶点/边/无向/有向</a:t>
            </a:r>
            <a:br/>
            <a:r>
              <a:t>度/入度/出度/路径/环</a:t>
            </a:r>
            <a:br/>
            <a:r>
              <a:t>握手引理: sum(deg)=2|E|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46120" y="1188720"/>
            <a:ext cx="27432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图的分类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37560" y="1828800"/>
            <a:ext cx="256032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简单图(默认)/完全图/二分图</a:t>
            </a:r>
            <a:br/>
            <a:r>
              <a:t>DAG(有向无环)/稀疏vs稠密</a:t>
            </a:r>
            <a:br/>
            <a:r>
              <a:t>完全图Kn边数=n(n-1)/2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1188720"/>
            <a:ext cx="2743200" cy="5029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连通性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360" y="1828800"/>
            <a:ext cx="256032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连通图/连通分量/强连通</a:t>
            </a:r>
            <a:br/>
            <a:r>
              <a:t>桥/割点 / DFS可求连通分量</a:t>
            </a:r>
            <a:br/>
            <a:r>
              <a:t>n个树边数=n-1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89720" y="1188720"/>
            <a:ext cx="2743200" cy="50292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存储概述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81160" y="1828800"/>
            <a:ext cx="256032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邻接矩阵: g[u][v], O(n^2), 稠密</a:t>
            </a:r>
            <a:br/>
            <a:r>
              <a:t>邻接表: vector&lt;int&gt; g[N], O(n+m)</a:t>
            </a:r>
            <a:br/>
            <a:r>
              <a:t>稀疏图首选邻接表!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365760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1A3C6E"/>
                </a:solidFill>
                <a:latin typeface="Microsoft YaHei"/>
              </a:defRPr>
            </a:pPr>
            <a:r>
              <a:t>必记公式:</a:t>
            </a:r>
            <a:br/>
            <a:r>
              <a:t>  1. 无向图: sum(deg) = 2m    奇数度顶点数必为偶数</a:t>
            </a:r>
            <a:br/>
            <a:r>
              <a:t>  2. 无向完全图Kn: m = n(n-1)/2    有向完全图: m = n(n-1)</a:t>
            </a:r>
            <a:br/>
            <a:r>
              <a:t>  3. 树(无向无环连通): m = n-1    生成树: 包含所有顶点的无环连通子图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75488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课后练习:</a:t>
            </a:r>
            <a:br/>
            <a:r>
              <a:t>  1. 证明握手引理: 无向图中所有顶点度数之和等于边数的两倍</a:t>
            </a:r>
            <a:br/>
            <a:r>
              <a:t>  2. 证明: 一棵n个节点的树有且仅有n-1条边 (提示: 归纳法, 每次删一个叶子)</a:t>
            </a:r>
            <a:br/>
            <a:r>
              <a:t>  3. 判断: n个顶点m条边的无向图最多有多少个连通分量? 最少呢?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图的存储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31 -- 邻接矩阵 / 邻接表 / 前向星 / 边集数组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6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30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280160"/>
            <a:ext cx="438912" cy="438912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298448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图的定义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55448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G=(V,E) / 顶点/边/无向图/有向图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148839"/>
            <a:ext cx="438912" cy="438912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167127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图的术语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423159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度/入度/出度/路径/简单路径/环/回路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017520"/>
            <a:ext cx="438912" cy="438912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035808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图的分类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29184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简单图/完全图/二分图/DAG/稀疏与稠密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3886200"/>
            <a:ext cx="438912" cy="438912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3904488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图的连通性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16052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连通/连通分量/强连通/弱连通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4754879"/>
            <a:ext cx="438912" cy="438912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3040" y="4773167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图的存储概述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029199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邻接矩阵 / 邻接表 / PPT 31深入</a:t>
            </a:r>
          </a:p>
        </p:txBody>
      </p:sp>
      <p:sp>
        <p:nvSpPr>
          <p:cNvPr id="22" name="Oval 21"/>
          <p:cNvSpPr/>
          <p:nvPr/>
        </p:nvSpPr>
        <p:spPr>
          <a:xfrm>
            <a:off x="731520" y="5623560"/>
            <a:ext cx="438912" cy="438912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63040" y="5641848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图与树的关系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463040" y="589788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树=无环连通图 / 生成树 / 森林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图的定义 Graph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G = (V, E) -- 顶点集合 + 边集合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92608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图的基本定义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29146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图G由两个集合组成: V(顶点) 和 E(边)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1983105"/>
            <a:ext cx="4846320" cy="29146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顶点(Vertex/Node): 数据元素, |V|=n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274570"/>
            <a:ext cx="4846320" cy="29146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边(Edge): 顶点之间的关系, |E|=m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566035"/>
            <a:ext cx="4846320" cy="29146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无向边: {u,v} 无序对, (u,v)可双向走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857500"/>
            <a:ext cx="4846320" cy="29146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有向边: &lt;u,v&gt; 有序对, 只能 u→v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148965"/>
            <a:ext cx="4846320" cy="29146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权值(Weight): 边上的数值, 如距离/代价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440430"/>
            <a:ext cx="4846320" cy="29146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自环(Self-loop): 指向自身的边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3731895"/>
            <a:ext cx="4846320" cy="29146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重边(Multi-edge): 两顶点间多条相同方向的边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17920" y="1188720"/>
            <a:ext cx="5486400" cy="292608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无向图 vs 有向图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1691640"/>
            <a:ext cx="5029200" cy="2331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无向图(Undirected):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1924812"/>
            <a:ext cx="5029200" cy="2331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边没有方向, (u,v)和(v,u)是同一条边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2157984"/>
            <a:ext cx="5029200" cy="2331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朋友关系/道路/网络连接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2391156"/>
            <a:ext cx="5029200" cy="2331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度: 一个顶点相连的边数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2624328"/>
            <a:ext cx="5029200" cy="2331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2857500"/>
            <a:ext cx="5029200" cy="2331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有向图(Directed/Digraph):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46520" y="3090672"/>
            <a:ext cx="5029200" cy="2331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边有方向, &lt;u,v&gt;和&lt;v,u&gt;是两条不同的边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520" y="3323844"/>
            <a:ext cx="5029200" cy="2331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关注关系/Twitter单向follow/依赖关系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46520" y="3557016"/>
            <a:ext cx="5029200" cy="2331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入度(in-degree): 指向该顶点的边数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46520" y="3790188"/>
            <a:ext cx="5029200" cy="2331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出度(out-degree): 从该顶点出发的边数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1520" y="457200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图是比树更一般的非线性结构。树是图的特例(无环连通无向图)。</a:t>
            </a:r>
            <a:br/>
            <a:r>
              <a:t>图可以表示任意两个元素之间的关系, 应用极其广泛。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图的重要术语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度/路径/环/回路 -- 竞赛高频考点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56032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度的相关概念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无向图: 度 = 与该顶点相连的边数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01930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握手引理: sum(所有顶点的度) = 2|E|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34696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有向图: 入度(in) + 出度(out)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67462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sum(in) = sum(out) = |E|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00228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度=0的顶点称为孤立点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32994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度=1的顶点称为悬挂点/叶子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5486400" cy="256032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路径与环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169164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路径(Path): 顶点序列 v1,v2,...,vk, 相邻有边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201930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路径长度: 路径中的边数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34696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简单路径: 路径中顶点不重复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67462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回路/环(Cycle): 起点=终点的路径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300228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简单环: 除起点终点外, 顶点不重复的环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32994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注意: 环≠自环 (自环是长度为1的环)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4206240"/>
            <a:ext cx="1069848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握手引理 corollary:</a:t>
            </a:r>
            <a:br/>
            <a:r>
              <a:t>  1. 图中奇数度顶点的个数必为偶数</a:t>
            </a:r>
            <a:br/>
            <a:r>
              <a:t>  2. 有向图中 sum(入度) = sum(出度) = 边数</a:t>
            </a:r>
            <a:br/>
            <a:r>
              <a:t>  3. 完全图Kn的边数 = n(n-1)/2 (无向) 或 n(n-1) (有向)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图的分类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简单图/完全图/二分图/DAG/稀疏图与稠密图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3474720" cy="22860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简单图 Simple Graph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301752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无自环、无重边的图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114550"/>
            <a:ext cx="301752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大多数竞赛题目中的"图"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537460"/>
            <a:ext cx="301752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若不特指, 默认是简单图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960370"/>
            <a:ext cx="301752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最大边数: n(n-1)/2 (无向)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114800" y="1188720"/>
            <a:ext cx="3474720" cy="22860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297680" y="1261872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完全图 Complete Graph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43400" y="1691640"/>
            <a:ext cx="301752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任意两点之间都有边相连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43400" y="2114550"/>
            <a:ext cx="301752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无向完全图Kn: n(n-1)/2条边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2537460"/>
            <a:ext cx="301752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有向完全图: n(n-1)条边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343400" y="2960370"/>
            <a:ext cx="301752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每个顶点的度 = n-1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863840" y="1188720"/>
            <a:ext cx="4023360" cy="22860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046720" y="126187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二分图 Bipartite Graph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092440" y="1691640"/>
            <a:ext cx="356616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顶点可分成两个不相交集合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092440" y="2114550"/>
            <a:ext cx="356616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所有边的两端分别在两个集合中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92440" y="2537460"/>
            <a:ext cx="356616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即: 集合内部没有边!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92440" y="2960370"/>
            <a:ext cx="356616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例: 工人-任务匹配 / 学生-课程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365760" y="3749039"/>
            <a:ext cx="5303520" cy="201168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48640" y="3822191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有向无环图 DAG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4360" y="4251959"/>
            <a:ext cx="4846320" cy="35433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Directed Acyclic Graph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" y="4606289"/>
            <a:ext cx="4846320" cy="35433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有向图+无环 = 非常重要的图类!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4360" y="4960619"/>
            <a:ext cx="4846320" cy="35433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拓扑排序只存在于DAG中 (PPT 51)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94360" y="5314949"/>
            <a:ext cx="4846320" cy="35433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DP依赖关系、任务调度、编译器依赖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217920" y="3749039"/>
            <a:ext cx="5486400" cy="201168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400800" y="3822191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3D7ED8"/>
                </a:solidFill>
                <a:latin typeface="Microsoft YaHei"/>
              </a:defRPr>
            </a:pPr>
            <a:r>
              <a:t>稀疏图 vs 稠密图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46520" y="4251959"/>
            <a:ext cx="5029200" cy="35433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稀疏图: m ≈ O(n) 或 m &lt;&lt; n(n-1)/2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446520" y="4606289"/>
            <a:ext cx="5029200" cy="35433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稠密图: m ≈ O(n^2) 即接近完全图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46520" y="4960619"/>
            <a:ext cx="5029200" cy="35433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稀疏图 → 邻接表; 稠密图 → 邻接矩阵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446520" y="5314949"/>
            <a:ext cx="5029200" cy="35433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影响存储方式选择的重要因素!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图的连通性 Connectivity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顶点之间是否可达 -- 图的重要性质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37744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无向图的连通性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连通图: 任意两点之间都有路径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1988820"/>
            <a:ext cx="484632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连通分量: 极大连通子图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286000"/>
            <a:ext cx="484632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一棵树是连通图(1个连通分量)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583180"/>
            <a:ext cx="484632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森林有k个连通分量(k棵互不连通的树)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880360"/>
            <a:ext cx="484632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桥(Bridge): 删除后连通分量数+1的边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177540"/>
            <a:ext cx="484632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割点(Cut Vertex): 删除后连通分量数+1的点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5486400" cy="237744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有向图的连通性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1691640"/>
            <a:ext cx="5029200" cy="198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强连通(Strongly Connected):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1889760"/>
            <a:ext cx="5029200" cy="198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任意两点u,v之间, u可达v且v可达u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087880"/>
            <a:ext cx="5029200" cy="198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强连通分量(SCC): 极大强连通子图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286000"/>
            <a:ext cx="5029200" cy="198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2484120"/>
            <a:ext cx="5029200" cy="198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弱连通(Weakly Connected):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2682240"/>
            <a:ext cx="5029200" cy="198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将有向边视为无向边后, 图是连通的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2880360"/>
            <a:ext cx="5029200" cy="198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3078480"/>
            <a:ext cx="5029200" cy="198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单连通: u到v最多一条简单路径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46520" y="3276600"/>
            <a:ext cx="5029200" cy="198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(竞赛中SCC是提高级重点, PPT 82)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1520" y="393192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CSP-J重点:</a:t>
            </a:r>
            <a:br/>
            <a:r>
              <a:t>  无向图的连通分量概念 / 如何判断图是否连通(DFS/BFS)</a:t>
            </a:r>
            <a:br/>
            <a:r>
              <a:t>  DFS/BFS遍历可以找出所有连通分量 (遍历每个未访问的顶点启动新搜索)</a:t>
            </a:r>
            <a:br/>
            <a:r>
              <a:t>  连通分量数: 启动DFS/BFS的次数 = 连通分量个数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图的存储方式概述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邻接矩阵 vs 邻接表 -- PPT 31 深入讲解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56032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邻接矩阵 Adjacency Matrix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用一个 n×n 的二维数组 g[u][v]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01930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g[u][v]=1 (或权值) 表示有边, 0表示无边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34696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优点: O(1)判断u→v是否有边, 简单直观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67462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缺点: 空间O(n^2), 稀疏图浪费严重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00228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适合: 稠密图 (m接近n^2) 或 n很小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32994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无向图的邻接矩阵是对称矩阵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5486400" cy="256032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邻接表 Adjacency List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169164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对每个顶点u维护一个邻居列表 g[u]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201930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g[u] = {v1, v2, ...}  (或包含权值)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34696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优点: 空间O(n+m), 稀疏图高效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67462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缺点: 判断u→v是否有边需遍历列表O(deg)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300228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适合: 稀疏图 (大多数竞赛题目)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32994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C++实现: vector&lt;int&gt; g[N]; (最常用!)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65760" y="4114800"/>
            <a:ext cx="5486400" cy="1473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邻接矩阵 (适合稠密图)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const int N = 1005;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g[N][N];  // g[u][v] = w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加边: g[u][v] = w; (有向)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 g[u][v]=g[v][u]=w; (无向)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查边: if(g[u][v]) ... O(1)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217920" y="4114800"/>
            <a:ext cx="5486400" cy="16891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邻接表 (适合稀疏图, 最常用)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const int N = 1e5+5;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vector&lt;int&gt; g[N];  // 无权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vector&lt;pair&lt;int,int&gt;&gt; gw[N]; // 带权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加边(无向):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g[u].push_back(v);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g[v].push_back(u);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图的遍历概述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DFS深度优先 vs BFS广度优先 -- 后面PPT详细讲解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92608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DFS 深度优先搜索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33310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类比: 走迷宫, 一条路走到黑,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024742"/>
            <a:ext cx="4846320" cy="33310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    碰壁再回溯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357845"/>
            <a:ext cx="4846320" cy="33310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用递归 或 手动栈实现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690948"/>
            <a:ext cx="4846320" cy="33310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核心: visited标记避免重复访问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024051"/>
            <a:ext cx="4846320" cy="33310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发现连通分量 / 检测环 / 拓扑排序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357154"/>
            <a:ext cx="4846320" cy="33310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时间复杂度: O(V+E)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690257"/>
            <a:ext cx="4846320" cy="33310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PPT 49-50 会深入讲解DFS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1188720"/>
            <a:ext cx="5486400" cy="292608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BFS 广度优先搜索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1691640"/>
            <a:ext cx="502920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类比: 水波纹扩散, 一层一层展开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080260"/>
            <a:ext cx="502920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用队列(queue)实现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468880"/>
            <a:ext cx="502920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核心: 首次访问 = 最短路径(无权图)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2857500"/>
            <a:ext cx="502920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应用: 最短路径 / 层序遍历 / 连通分量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246120"/>
            <a:ext cx="502920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时间复杂度: O(V+E)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3634740"/>
            <a:ext cx="502920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PPT 50-51 会深入讲解BFS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20" y="457200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图遍历与树遍历的区别:</a:t>
            </a:r>
            <a:br/>
            <a:r>
              <a:t>  树天然无环, 不需要visited标记 | 图可能有环, 必须用visited标记避免死循环!</a:t>
            </a:r>
            <a:br/>
            <a:r>
              <a:t>  树的DFS=前/中/后序遍历 | 图的DFS=更一般的深度探索, 可以加时间戳(in/out)做更多事</a:t>
            </a:r>
            <a:br/>
            <a:r>
              <a:t>  树从根开始遍历即可覆盖所有节点 | 图可能需要从多个起点遍历(不连通的情况)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图与树的关系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树 = 无环连通无向图 -- 树是特殊的图!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56032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树作为特殊的图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树 = 无环 + 连通的 无向图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01930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n个节点的树必有n-1条边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34696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树中任意两点间有唯一简单路径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67462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加一条边 → 产生一个环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00228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删一条边 → 变成两个连通分量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32994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森林 = 无环无向图 = 多棵树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5486400" cy="256032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生成树 Spanning Tree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1691640"/>
            <a:ext cx="502920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生成树: 包含图所有n个顶点的极小连通子图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1937385"/>
            <a:ext cx="502920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有n-1条边, 无环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183130"/>
            <a:ext cx="502920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生成森林: 非连通图的"生成树"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428875"/>
            <a:ext cx="502920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2674620"/>
            <a:ext cx="502920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最小生成树(MST):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2920365"/>
            <a:ext cx="502920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加权连通图中边权和最小的生成树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3166110"/>
            <a:ext cx="502920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Kruskal算法 / Prim算法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3411855"/>
            <a:ext cx="502920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CSP-J了解概念即可, CSP-S掌握算法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4206240"/>
            <a:ext cx="1069848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为什么要学图?</a:t>
            </a:r>
            <a:br/>
            <a:r>
              <a:t>  图是最通用的数据结构, 树/链表/数组都是图的特例</a:t>
            </a:r>
            <a:br/>
            <a:r>
              <a:t>  现实世界中的关系大多可以用图建模: 社交网络/交通网络/依赖关系/互联网...</a:t>
            </a:r>
            <a:br/>
            <a:r>
              <a:t>  CSP-J入门级要求: 了解图的基本概念, 掌握图的存储(PPT31), 会简单的DFS/BFS遍历</a:t>
            </a:r>
            <a:br/>
            <a:r>
              <a:t>  CSP-S提高级要求: 最短路径/最小生成树/拓扑排序/强连通分量等高级算法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