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Microsoft YaHei"/>
              </a:defRPr>
            </a:pPr>
            <a:r>
              <a:t>算法概念与复杂度分析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什么是算法 / 大O表示法 / 时间与空间复杂度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理解算法评价标准, 学会用大O分析程序效率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空间复杂度 Space Complexity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算法需要多少"额外"内存 -- 别让程序内存超限!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时间复杂度是"干活要多长时间", 空间复杂度是"干活需要多大的桌面"。桌面太小摆不下工具, 程序就崩溃(MLE=内存超限)。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92024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9339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空间复杂度分析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423160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与时间复杂度类似, 用大O表示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76945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统计程序使用的"额外"内存空间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30730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84516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数组: int a[N] → O(N)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038301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二维数组: int g[N][N] → O(N^2)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192087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vector&lt;int&gt; g[N] (邻接表) → O(N+M)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345872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递归深度 → O(递归层数)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499658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653443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 内存限制通常256MB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3807229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 a[10^7] ≈ 40MB (安全)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" y="3961014"/>
            <a:ext cx="4846320" cy="15378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int a[10^8] ≈ 400MB (MLE!)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217920" y="192024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0" y="199339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节省空间的技巧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42316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原地算法(In-place): 不需要额外空间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56413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冒泡排序O(1)额外空间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70510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284607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滚动数组: 只保留最近几行/几个状态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298704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斐波那契只需保存2个变量!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12801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26898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STL的隐藏空间开销: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340995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vector有capacity(预留空间)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355092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map的每个节点有额外指针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369189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383286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以时间换空间, 或以空间换时间: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46520" y="3973830"/>
            <a:ext cx="5029200" cy="1409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这是常见的权衡(trade-off)!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C0392B"/>
                </a:solidFill>
                <a:latin typeface="Microsoft YaHei"/>
              </a:defRPr>
            </a:pPr>
            <a:r>
              <a:t>CSP-J 内存参考:</a:t>
            </a:r>
            <a:br/>
            <a:r>
              <a:t>  一般题目内存限制 128MB~256MB</a:t>
            </a:r>
            <a:br/>
            <a:r>
              <a:t>  int占用4字节, long long占用8字节, char占用1字节</a:t>
            </a:r>
            <a:br/>
            <a:r>
              <a:t>  int a[10^7] ≈ 40MB 安全   |   int a[10^8] ≈ 400MB 危险!</a:t>
            </a:r>
            <a:br/>
            <a:r>
              <a:t>  int g[3000][3000] ≈ 36MB 勉强  |  int g[5000][5000] ≈ 100MB 危险!</a:t>
            </a:r>
            <a:br/>
            <a:r>
              <a:t>  建议: 能用int不用long long, 能用邻接表不用邻接矩阵!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复杂度与CSP-J时限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根据n的范围反推应该用多快的算法 -- 实用技能!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看到旅游预算(n), 就知道该住什么档次的酒店(算法复杂度)。n=10? 五星级! n=10^5? 快捷酒店! n=10^7? 帐篷!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828800"/>
            <a:ext cx="224028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10312" y="1847088"/>
            <a:ext cx="214884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数据范围 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60320" y="1828800"/>
            <a:ext cx="224028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587752" y="1847088"/>
            <a:ext cx="214884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可接受复杂度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37760" y="1828800"/>
            <a:ext cx="224028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65192" y="1847088"/>
            <a:ext cx="214884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常见算法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0" y="1828800"/>
            <a:ext cx="224028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42632" y="1847088"/>
            <a:ext cx="214884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不安全复杂度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92640" y="1828800"/>
            <a:ext cx="224028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20072" y="1847088"/>
            <a:ext cx="214884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对应题型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168" y="224028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78608" y="224028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O(n!)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56048" y="224028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全排列/暴力枚举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33488" y="224028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/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10928" y="224028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排列组合问题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168" y="271576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20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78608" y="271576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O(2^n)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56048" y="271576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子集枚举/状态压缩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33488" y="271576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O(n!)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10928" y="271576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子集和/01背包回溯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1168" y="3191256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500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78608" y="3191256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O(n^3)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56048" y="3191256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Floyd/区间DP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33488" y="3191256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O(2^n)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10928" y="3191256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全源最短路径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01168" y="3666744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5000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78608" y="3666744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O(n^2)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6048" y="3666744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冒泡/选择/DP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33488" y="3666744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O(n^3)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10928" y="3666744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简单DP/匹配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1168" y="4142232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10^5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578608" y="4142232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 log n)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956048" y="4142232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快排/归并/二分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33488" y="4142232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O(n^2)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10928" y="4142232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排序/贪心/查找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1168" y="461772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10^6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78608" y="461772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56048" y="461772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线性筛/桶排序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33488" y="461772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O(n log n)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10928" y="4617720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素数筛/计数排序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01168" y="509320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&lt;= 10^9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578608" y="509320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O(log n)或O(1)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956048" y="509320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二分/公式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33488" y="509320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C0392B"/>
                </a:solidFill>
                <a:latin typeface="Microsoft YaHei"/>
              </a:defRPr>
            </a:pPr>
            <a:r>
              <a:t>O(sqrt(n))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710928" y="5093208"/>
            <a:ext cx="2240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数学题/快速幂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1520" y="539496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记住: 看到题目先看n的范围! n告诉你该用什么复杂度的算法, 这是竞赛选手的第一反应!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算法概念与复杂度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算法概念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5特性:有穷/确定/可行/输入/输出</a:t>
            </a:r>
            <a:br/>
            <a:r>
              <a:t>算法≠程序 算法是思想,程序是实现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大O表示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渐进上界,忽略系数和低次项</a:t>
            </a:r>
            <a:br/>
            <a:r>
              <a:t>O(1)&lt;O(log n)&lt;O(n)&lt;O(n log n)&lt;O(n^2)&lt;O(2^n)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时间分析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数循环层数/看循环变量增减</a:t>
            </a:r>
            <a:br/>
            <a:r>
              <a:t>递归用主定理/重视最坏情况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空间+时限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int a[10^7]≈40MB安全</a:t>
            </a:r>
            <a:br/>
            <a:r>
              <a:t>n=10^5→O(n log n) n=10^6→O(n)</a:t>
            </a:r>
            <a:br/>
            <a:r>
              <a:t>看到n先判断复杂度!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复杂度等级口诀:</a:t>
            </a:r>
            <a:br/>
            <a:r>
              <a:t>  "常对线线对平方指阶" -- O(1) O(log n) O(n) O(n log n) O(n^2) O(2^n) O(n!)</a:t>
            </a:r>
            <a:br/>
            <a:r>
              <a:t>  从快到慢, 天壤之别! 选算法就是选复杂度等级。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分析以下代码的时间复杂度: for(i=1;i&lt;=n;i*=2) for(j=1;j&lt;=i;j++) sum++;</a:t>
            </a:r>
            <a:br/>
            <a:r>
              <a:t>  2. 某个程序需要开 int a[n][n] 数组, n最大=10000, 请问是否会超256MB内存?</a:t>
            </a:r>
            <a:br/>
            <a:r>
              <a:t>  3. 已知题目数据范围 n&lt;=10^5, 以下哪几种复杂度可通过? A.O(n^2) B.O(n log n) C.O(n) D.O(2^n)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枚举法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33 -- 枚举思想/优化/剪枝/经典例题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7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289304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什么是算法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517904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定义+5大特性 / 算法≠程序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029967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039111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算法的评价标准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267711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正确性/可读性/健壮性/效率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2779776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78892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时间复杂度的直观理解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017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就像称体重: 不问多少斤,只问"什么量级"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529584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538728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大O表示法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67328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渐进上界 / 定义 / 常见复杂度等级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279392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288536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常见时间复杂度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4517136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O(1)/O(log n)/O(n)/O(n^2)/O(2^n)对比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029200"/>
            <a:ext cx="411480" cy="41148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71600" y="5038344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如何分析时间复杂度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5266944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循环/嵌套/递归/均摊分析</a:t>
            </a:r>
          </a:p>
        </p:txBody>
      </p:sp>
      <p:sp>
        <p:nvSpPr>
          <p:cNvPr id="25" name="Oval 24"/>
          <p:cNvSpPr/>
          <p:nvPr/>
        </p:nvSpPr>
        <p:spPr>
          <a:xfrm>
            <a:off x="731520" y="5779008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07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5788152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1A3C6E"/>
                </a:solidFill>
                <a:latin typeface="Microsoft YaHei"/>
              </a:defRPr>
            </a:pPr>
            <a:r>
              <a:t>空间复杂度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6016752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辅助空间 / 原地算法 / 时间换空间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什么是算法 Algorithm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解决问题的步骤序列 -- 不只存在于计算机中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通俗理解: 算法就是"做菜的食谱"/"乐谱"/"组装说明书" -- 一系列明确的步骤, 按照这些步骤做, 就能从输入得到输出。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01168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08483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算法的5大特性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514600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有穷性(Finiteness): 步骤有限, 必须在有限步内结束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795451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不能无限循环! (操作系统除外, 它刻意"不结束")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076302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确定性(Definiteness): 每一步的含义是确定的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57154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不存在歧义, 同一输入必须得同一结果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638005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可行性(Effectiveness): 每一步在有限时间内可完成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918857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输入(Input): 有0个或多个输入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199708"/>
            <a:ext cx="4846320" cy="28085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输出(Output): 至少有1个输出 (结果)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01168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208483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算法 vs 程序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14600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算法: 解决问题的思想/步骤 (语言无关)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711196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"用筛子过滤素数" 是算法思想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907792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104388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程序: 算法的具体实现 (用某种语言写)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300984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C++代码实现埃氏筛 = 程序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497580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694176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一个算法可以用多种语言实现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890772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同一个程序可能包含多个算法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087368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283964"/>
            <a:ext cx="5029200" cy="1965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比喻: 算法=建筑图纸, 程序=实际建好的房子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0292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为什么学算法? 同样的任务, 好算法和差算法的效率差距是天文数字! 一个好的算法可以让原本需要跑100年的程序在1秒内完成。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算法好坏怎么评判?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四个维度: 正确/可读/健壮/高效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18288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正确性 Correctness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算法必须正确解决问题 -- 这是底线!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0312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能正确处理所有合法输入? 边界情况?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1460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一个"很快但算错"的算法毫无价值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3200400"/>
            <a:ext cx="5303520" cy="18288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27355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可读性 Readability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70332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代码是否容易理解和维护?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11480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竞赛中: 自己看得懂, 方便调试!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526280"/>
            <a:ext cx="4846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工程中: 团队其他人能看懂并修改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188720"/>
            <a:ext cx="5486400" cy="1828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健壮性 Robustness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169164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遇到非法输入时, 程序不崩溃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10312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能给出合理的错误提示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514600"/>
            <a:ext cx="502920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竞赛中: 保证评测不RE(运行时错误)!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3200400"/>
            <a:ext cx="5486400" cy="18288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327355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效率 Efficiency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703320"/>
            <a:ext cx="5029200" cy="3086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时间复杂度: 运行需要多长时间?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4011930"/>
            <a:ext cx="5029200" cy="3086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空间复杂度: 需要多少内存?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4320540"/>
            <a:ext cx="5029200" cy="3086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这是接下来要重点讲的内容!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629150"/>
            <a:ext cx="5029200" cy="3086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竞赛中往往是决定性的评价标准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53035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竞赛中的优先级: 正确性 &gt; 效率 &gt; 可读性 &gt; 健壮性。但在实际工程中, 可读性和健壮性同样重要!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时间复杂度: 直观理解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不是精确的秒数, 而是"增长趋势" -- 数据翻倍, 时间怎么变?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比喻: 就像问一个人"多重"时不需精确到多少克, 只需说"大概80公斤" -- 时间复杂度就是算法的"体重量级"。</a:t>
            </a:r>
            <a:br/>
            <a:r>
              <a:t>我们不关心具体跑了多少秒(不同电脑速度不同), 只关心"当数据规模n变大时, 运行时间的增长速度"。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28600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35915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为什么不用"秒"来衡量?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788920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电脑速度不同: 同样算法, 新电脑0.1秒, 旧电脑1秒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030582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编译器优化不同: -O2 比 -O0 快很多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272245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但我们需要的是一种"不依赖硬件"的评价方法!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513908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755571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解决方案: 只统计"基本操作"的次数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997234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如: 比较次数/赋值次数/数组访问次数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4238897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这些操作次数只与算法本身有关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28600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235915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关键思想: 关注增长趋势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78892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假设n=1000时运行了1秒: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00037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O(n)算法:   n=2000时约2秒 (翻倍)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21183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O(n^2)算法: n=2000时约4秒 (4倍!)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42328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O(2^n)算法: n=1001时...天文数字!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63474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84619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我们只关心"最高次项" (增长最快的部分)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405765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例如: 3n^2 + 5n + 100 ≈ O(n^2)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426910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因为当n很大时, n^2 主导了增长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502920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核心: 时间复杂度不是精确数字, 而是一种"增长率"的描述。就像我们说车速"快", 不需要说"每小时63.274公里"。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大O表示法 Big-O Notation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渐进上界 -- 描述算法在最坏情况下的增长趋势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大O的正式定义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T(n) = O(f(n)) 表示: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0652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存在常数 c&gt;0 和 n0, 使得对所有 n&gt;=n0: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2140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T(n) &lt;= c * f(n)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33629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55117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说人话: 当n足够大时, T(n)的增长速度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76606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不会超过 f(n) 的某个常数倍。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98094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19582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例如: T(n)=3n^2+5n+100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41071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= O(n^2)  因为忽略系数和低次项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62559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≠ O(n)    因为平方项增长快于n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大O简化规则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169164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规则1: 只保留最高次项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187071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5n^3 + 2n^2 + n → O(n^3)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04978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22885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规则2: 去掉常数系数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40792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100n → O(n), 0.001n^2 → O(n^2)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258699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276606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规则3: 常数 → O(1)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294513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1000 → O(1), 任何不随n增长的量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12420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330327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规则4: 对数忽略底数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348234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log_2(n) ≈ log_10(n) → 都写作 O(log n)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3661410"/>
            <a:ext cx="5029200" cy="17907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(因为换底公式: log_a(n)=log_b(n)/log_b(a))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438912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三种渐进记号 (CSP-J只需了解大O):</a:t>
            </a:r>
            <a:br/>
            <a:r>
              <a:t>  O (大O, 上界): 最坏情况, "最多不会超过" -- 竞赛中最常用!</a:t>
            </a:r>
            <a:br/>
            <a:r>
              <a:t>  Ω (Omega, 下界): 最好情况, "最少也需要"</a:t>
            </a:r>
            <a:br/>
            <a:r>
              <a:t>  Θ (Theta, 紧确界): 平均/精确情况, "正好就是"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常见时间复杂度从优到劣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复杂度等级一览 -- 竞赛中你的算法必须满足时限!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O(1)是"瞬间传送", O(n)是"走路", O(n²)是"每家每户拜访", O(2ⁿ)是"尝试所有密码组合" -- 随着n增大, 差距天壤之别!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10312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等级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1952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929384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名称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21024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48456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n=1000时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40096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367528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n=10^5时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59168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086600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n=10^6时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778239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805671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典型算法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97311" y="1828800"/>
            <a:ext cx="16002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24743" y="1847088"/>
            <a:ext cx="155448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CSPJ出镜率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1168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20240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常数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39312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瞬间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58383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瞬间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077455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瞬间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96528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数组访问/公式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2240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极高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1168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O(log n)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920240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对数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39312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~10步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58383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~17步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77455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~20步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96528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二分查找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515600" y="2697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高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1168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O(n)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920240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线性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39312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1000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358383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10^5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77455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10^6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796528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遍历数组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515600" y="31546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极高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1168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O(n log n)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20240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线性对数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39312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~10000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358383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~1.7*10^6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77455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~2*10^7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796528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快排/归并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515600" y="36118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高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01168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O(n^2)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920240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平方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639312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10^6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58383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10^10(TLE!)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077455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10^12(TLE!)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796528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冒泡/选择排序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515600" y="40690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高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01168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O(2^n)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920240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指数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639312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巨大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358383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不可用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077455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不可用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796528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子集枚举(n&lt;=20)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515600" y="45262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中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01168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O(n!)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20240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阶乘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639312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天文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358383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不可用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077455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不可用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796528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全排列(n&lt;=10)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515600" y="4983480"/>
            <a:ext cx="1600200" cy="34747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C0392B"/>
                </a:solidFill>
                <a:latin typeface="Microsoft YaHei"/>
              </a:defRPr>
            </a:pPr>
            <a:r>
              <a:t>低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31520" y="539496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 经验值: 现代CPU约 10^8 操作/秒。n&lt;=10^5时O(n log n)安全, O(n^2)危险(TLE=超时)。</a:t>
            </a:r>
            <a:br/>
            <a:r>
              <a:t>题目通常会给出n的范围, 可以根据n反推期望的复杂度!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如何分析时间复杂度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看循环! -- 从代码结构推算复杂度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535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例1: 单层循环 → O(n)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循环体内是O(1)操作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循环n次, 每次O(1) → O(n)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例2: 双重循环 → O(n*m)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       // 外层n次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j=0; j&lt;m; j++) {   // 内层m次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循环体O(1)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g[i][j]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总共 n*m 次 → O(n*m)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例3: 双重循环 → O(n^2)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 {       // 外层n次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j=0; j&lt;n; j++) {   // 内层n次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if(a[i]+a[j]==target)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cout&lt;&lt;i&lt;&lt;" "&lt;&lt;j;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总共 n*n 次 → O(n^2)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分析方法口诀:</a:t>
            </a:r>
            <a:br/>
            <a:br/>
            <a:r>
              <a:t>1. 找最深的循环嵌套</a:t>
            </a:r>
            <a:br/>
            <a:r>
              <a:t>  单层→O(n) 双层→O(n²) 三层→O(n³)</a:t>
            </a:r>
            <a:br/>
            <a:br/>
            <a:r>
              <a:t>2. 循环变量的增减:</a:t>
            </a:r>
            <a:br/>
            <a:r>
              <a:t>  每次减半 → O(log n)</a:t>
            </a:r>
            <a:br/>
            <a:r>
              <a:t>  i=i*2 → O(log n)</a:t>
            </a:r>
            <a:br/>
            <a:r>
              <a:t>  i=i+1 → O(n)</a:t>
            </a:r>
            <a:br/>
            <a:br/>
            <a:r>
              <a:t>3. 不同循环独立分析:</a:t>
            </a:r>
            <a:br/>
            <a:r>
              <a:t>  先有O(n)循环, 后面又有一个</a:t>
            </a:r>
            <a:br/>
            <a:r>
              <a:t>  O(n)循环 → O(n)+O(n)=O(n)</a:t>
            </a:r>
            <a:br/>
            <a:r>
              <a:t>  大O加法取最大!</a:t>
            </a:r>
            <a:br/>
            <a:br/>
            <a:r>
              <a:t>4. if-else分支:</a:t>
            </a:r>
            <a:br/>
            <a:r>
              <a:t>  取最坏情况那条分支的复杂度</a:t>
            </a:r>
            <a:br/>
            <a:br/>
            <a:r>
              <a:t>5. 函数调用:</a:t>
            </a:r>
            <a:br/>
            <a:r>
              <a:t>  把被调函数的复杂度乘上</a:t>
            </a:r>
            <a:br/>
            <a:r>
              <a:t>  调用次数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复杂情况分析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二分/递归/均摊 -- 稍微复杂一点的复杂度计算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711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例4: 二分类型 → O(log 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i =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while(i &lt;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 = i * 2;  // 每次翻倍!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 = 1,2,4,8,16,...,n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循环次数 = log2(n) → O(log n)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例5: sqrt类型 → O(sqrt(n))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i=1; i*i&lt;=n;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if(n % i == 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i;  // 找n的因子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i最大到 sqrt(n) → O(sqrt(n))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例6: 内层递减 → 仍O(n^2)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for(int i=0; i&lt;n;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for(int j=i; j&lt;n; j++)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//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总次数 = n+(n-1)+...+1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         = n(n+1)/2 = O(n^2)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648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例7: 递归 → 主定理/递推树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斐波那契(朴素递归) → O(2^n)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fib(int n)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if(n&lt;=1) return n;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fib(n-1)+fib(n-2);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  // 每个调用分裂2个, 共2^n个节点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归并排序(分治递归) → O(n log 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T(n) = 2*T(n/2) + O(n)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主定理: a=2, b=2, d=1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a=b^d → O(n log 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例8: 多组输入 → 总和看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有t组数据, 每组O(n)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总复杂度 O(t*n)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注意: 如果题中说 sum(n)&lt;=10^5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则总复杂度是O(10^5), 安全!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例9: vector::push_back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单次可能是O(n)(扩容时)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但均摊是O(1)! (倍增策略)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这是均摊分析的概念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