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Relationship Id="rId20" Type="http://schemas.openxmlformats.org/officeDocument/2006/relationships/slide" Target="slides/slide14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A3C6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6803136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914400" y="1645920"/>
            <a:ext cx="54864" cy="4114800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1371600" y="1828800"/>
            <a:ext cx="1005840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4400" b="1">
                <a:solidFill>
                  <a:srgbClr val="FFFFFF"/>
                </a:solidFill>
                <a:latin typeface="Microsoft YaHei"/>
              </a:defRPr>
            </a:pPr>
            <a:r>
              <a:t>递归法深入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371600" y="2834640"/>
            <a:ext cx="10058400" cy="5486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2000" b="0">
                <a:solidFill>
                  <a:srgbClr val="3D7ED8"/>
                </a:solidFill>
                <a:latin typeface="Microsoft YaHei"/>
              </a:defRPr>
            </a:pPr>
            <a:r>
              <a:t>全排列 · 子集生成 · 迷宫搜索 · 递归调用栈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371600" y="3566160"/>
            <a:ext cx="1005840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600" b="0">
                <a:solidFill>
                  <a:srgbClr val="95A5A6"/>
                </a:solidFill>
                <a:latin typeface="Microsoft YaHei"/>
              </a:defRPr>
            </a:pPr>
            <a:r>
              <a:t>CSP-J 入门级  ·  NOI 2025 大纲  ·  PPT 38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371600" y="4206240"/>
            <a:ext cx="10058400" cy="10972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400" b="0">
                <a:solidFill>
                  <a:srgbClr val="95A5A6"/>
                </a:solidFill>
                <a:latin typeface="Microsoft YaHei"/>
              </a:defRPr>
            </a:pPr>
            <a:r>
              <a:t>学习目标: 掌握递归在组合搜索问题中的系统化应用</a:t>
            </a:r>
            <a:br/>
            <a:r>
              <a:t>学会生成全排列和子集 / 理解迷宫DFS回溯 / 读懂递归调用栈 / 学会递归→递推改写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64592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递归调用栈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58368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深入理解: 递归函数在执行时"人"到底在哪里?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097280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38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8640" y="1188720"/>
            <a:ext cx="5486400" cy="22860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💡 递归的底层机制: 调用栈 (Call Stack)</a:t>
            </a:r>
            <a:br/>
            <a:br/>
            <a:r>
              <a:t>每次调用函数时, 系统做三件事:</a:t>
            </a:r>
            <a:br/>
            <a:r>
              <a:t>① 保存现场: 当前函数的局部变量、参数、返回地址压入栈</a:t>
            </a:r>
            <a:br/>
            <a:r>
              <a:t>② 分配新空间: 为新调用的函数分配新的栈帧 (Stack Frame)</a:t>
            </a:r>
            <a:br/>
            <a:r>
              <a:t>③ 执行新函数: 从新函数第一行开始执行</a:t>
            </a:r>
            <a:br/>
            <a:r>
              <a:t>④ 函数返回时: 弹出栈帧, 恢复到调用前的状态</a:t>
            </a:r>
            <a:br/>
            <a:br/>
            <a:r>
              <a:t>递归深度 = 栈帧数量。C++默认栈约8MB, 递归太深会</a:t>
            </a:r>
            <a:br/>
            <a:r>
              <a:t>"栈溢出" (Stack Overflow)。CSP-J建议深度 ≤ 10^5。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6400800" y="1188720"/>
            <a:ext cx="5303520" cy="2616200"/>
          </a:xfrm>
          <a:prstGeom prst="roundRect">
            <a:avLst/>
          </a:prstGeom>
          <a:solidFill>
            <a:srgbClr val="282C34"/>
          </a:solidFill>
          <a:ln w="12700">
            <a:solidFill>
              <a:srgbClr val="3E445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01600" rIns="101600" tIns="63500" bIns="63500"/>
          <a:lstStyle/>
          <a:p>
            <a:pPr algn="ctr"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// 调用 factorial(3) 时的调用栈变化: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调用 factorial(3):         栈顶 → [n=3, 等待 3*f(2)]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  调用 factorial(2):       栈顶 → [n=2, 等待 2*f(1)]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    调用 factorial(1):     栈顶 → [n=1, 等待 1*f(0)]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      调用 factorial(0):   栈顶 → [n=0, return 1]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    返回 1 → f(1) = 1*1 = 1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  返回 1 → f(2) = 2*1 = 2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返回 2 → f(3) = 3*2 = 6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// 最大栈深度 = 4 (包括f(0))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// 如果n=100000, 栈深度=100001 → 可能溢出!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48640" y="3840480"/>
            <a:ext cx="5486400" cy="22860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95A5A6"/>
                </a:solidFill>
                <a:latin typeface="Microsoft YaHei"/>
              </a:defRPr>
            </a:pPr>
            <a:r>
              <a:t>🔑 递归 vs 递推 — 何时用哪个?</a:t>
            </a:r>
            <a:br/>
            <a:br/>
            <a:r>
              <a:t>* 递归: 代码简洁、直观, 适合分治/回溯/树形结构</a:t>
            </a:r>
            <a:br/>
            <a:r>
              <a:t>  缺点: 栈开销大、可能溢出、常数大</a:t>
            </a:r>
            <a:br/>
            <a:br/>
            <a:r>
              <a:t>* 递推 (循环): 无栈开销、O(1)额外空间、速度更快</a:t>
            </a:r>
            <a:br/>
            <a:r>
              <a:t>  缺点: 需要思考状态转移顺序, 代码不如递归直白</a:t>
            </a:r>
            <a:br/>
            <a:br/>
            <a:r>
              <a:t>* 经验法则: 深度&lt;1000 用递归, 深度&gt;10000 改循环</a:t>
            </a:r>
            <a:br/>
            <a:r>
              <a:t>* 尾递归优化: 编译器可能把尾递归转为循环 (但不保证)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64592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递归 → 递推改写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58368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实战技巧: 把递归改成循环来避免栈溢出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097280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38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8640" y="1188720"/>
            <a:ext cx="5303520" cy="1371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场景: 题目 n ≤ 10^5, 用递归会爆栈, 需要改循环。</a:t>
            </a:r>
            <a:br/>
            <a:br/>
            <a:r>
              <a:t>改写三步法:</a:t>
            </a:r>
            <a:br/>
            <a:r>
              <a:t>① 分析递归方向: 是从大到小(自顶向下)还是从小到大(自底向上)?</a:t>
            </a:r>
            <a:br/>
            <a:r>
              <a:t>② 确定递推顺序: 递归是"先调用再计算"→ 递推是"先算小的再算大的"</a:t>
            </a:r>
            <a:br/>
            <a:r>
              <a:t>③ 用数组/循环替代函数调用和返回值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6217920" y="1188720"/>
            <a:ext cx="5486400" cy="3083560"/>
          </a:xfrm>
          <a:prstGeom prst="roundRect">
            <a:avLst/>
          </a:prstGeom>
          <a:solidFill>
            <a:srgbClr val="282C34"/>
          </a:solidFill>
          <a:ln w="12700">
            <a:solidFill>
              <a:srgbClr val="3E445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01600" rIns="101600" tIns="63500" bIns="63500"/>
          <a:lstStyle/>
          <a:p>
            <a:pPr algn="ctr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// 例1: 斐波那契  递归 → 递推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// 递归版 (PPT 15)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int fib(int n) {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if(n&lt;=1) return n;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return fib(n-1)+fib(n-2);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}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// 递推版 (PPT 37 递推法)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int fib(int n) {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int a=0, b=1, c;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for(int i=2;i&lt;=n;i++){c=a+b;a=b;b=c;}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return b;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}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548640" y="2926080"/>
            <a:ext cx="5486400" cy="2413000"/>
          </a:xfrm>
          <a:prstGeom prst="roundRect">
            <a:avLst/>
          </a:prstGeom>
          <a:solidFill>
            <a:srgbClr val="282C34"/>
          </a:solidFill>
          <a:ln w="12700">
            <a:solidFill>
              <a:srgbClr val="3E445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01600" rIns="101600" tIns="63500" bIns="63500"/>
          <a:lstStyle/>
          <a:p>
            <a:pPr algn="ctr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// 例2: 全排列 → 可以用 next_permutation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// STL提供了迭代版本的全排列 (PPT 19)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#include &lt;algorithm&gt;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int a[] = {1, 2, 3};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do {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for(int x:a) cout&lt;&lt;x&lt;&lt;" ";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cout&lt;&lt;endl;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} while(next_permutation(a, a+3));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// 迭代版无法替代所有递归, 但部分情况很简洁!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217920" y="3566160"/>
            <a:ext cx="5486400" cy="2743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2B5C9E"/>
                </a:solidFill>
                <a:latin typeface="Microsoft YaHei"/>
              </a:defRPr>
            </a:pPr>
            <a:r>
              <a:t>⚠️ 不是所有递归都能轻松改成递推:</a:t>
            </a:r>
            <a:br/>
            <a:br/>
            <a:r>
              <a:t>* 全排列 → 可以用 next_permutation (迭代)</a:t>
            </a:r>
            <a:br/>
            <a:r>
              <a:t>* 子集 → 可以用位运算 for(mask=0..2^n-1)</a:t>
            </a:r>
            <a:br/>
            <a:r>
              <a:t>* 斐波那契DP → 递推天然比递归好</a:t>
            </a:r>
            <a:br/>
            <a:r>
              <a:t>* 迷宫DFS → 可以用显式栈 (stack) 模拟递归</a:t>
            </a:r>
            <a:br/>
            <a:r>
              <a:t>* 回溯 (N皇后) → 很难改成纯迭代! 递归确实最合适</a:t>
            </a:r>
            <a:br/>
            <a:br/>
            <a:r>
              <a:t>💡 结论: 递归和递推是互补的工具, 不是取代关系。</a:t>
            </a:r>
            <a:br/>
            <a:r>
              <a:t>简单线性递归→递推; 复杂搜索递归→保留递归。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64592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经典例题精讲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58368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CSP-J 递归搜索常考题型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097280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38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8640" y="1097280"/>
            <a:ext cx="109728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95A5A6"/>
                </a:solidFill>
                <a:latin typeface="Microsoft YaHei"/>
              </a:defRPr>
            </a:pPr>
            <a:r>
              <a:t>以下例题覆盖全排列、子集、迷宫三大递归搜索模式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548640" y="1645920"/>
            <a:ext cx="3474720" cy="2011680"/>
          </a:xfrm>
          <a:prstGeom prst="roundRect">
            <a:avLst/>
          </a:prstGeom>
          <a:solidFill>
            <a:srgbClr val="D6EAF8"/>
          </a:solidFill>
          <a:ln w="12700">
            <a:solidFill>
              <a:srgbClr val="DEE2E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731520" y="1719072"/>
            <a:ext cx="3108960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700" b="1">
                <a:solidFill>
                  <a:srgbClr val="2B5C9E"/>
                </a:solidFill>
                <a:latin typeface="Microsoft YaHei"/>
              </a:defRPr>
            </a:pPr>
            <a:r>
              <a:t>例题1: 全排列输出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22960" y="2103120"/>
            <a:ext cx="2926080" cy="3886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洛谷 P1706 全排列问题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822960" y="2491740"/>
            <a:ext cx="2926080" cy="3886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给定N, 按字典序输出1~N的全排列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22960" y="2880360"/>
            <a:ext cx="2926080" cy="3886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核心: dfs+used, 注意输出顺序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822960" y="3268980"/>
            <a:ext cx="2926080" cy="3886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N≤9, 9!=362880 可接受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4389120" y="1645920"/>
            <a:ext cx="3474720" cy="2011680"/>
          </a:xfrm>
          <a:prstGeom prst="roundRect">
            <a:avLst/>
          </a:prstGeom>
          <a:solidFill>
            <a:srgbClr val="D5F5E3"/>
          </a:solidFill>
          <a:ln w="12700">
            <a:solidFill>
              <a:srgbClr val="DEE2E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4572000" y="1719072"/>
            <a:ext cx="3108960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700" b="1">
                <a:solidFill>
                  <a:srgbClr val="27AE60"/>
                </a:solidFill>
                <a:latin typeface="Microsoft YaHei"/>
              </a:defRPr>
            </a:pPr>
            <a:r>
              <a:t>例题2: 组合的输出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663440" y="2103120"/>
            <a:ext cx="2926080" cy="3886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洛谷 P1157 组合的输出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663440" y="2491740"/>
            <a:ext cx="2926080" cy="3886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从N个元素中选M个的所有组合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663440" y="2880360"/>
            <a:ext cx="2926080" cy="3886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核心: dfs参数加start, 保证升序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4663440" y="3268980"/>
            <a:ext cx="2926080" cy="3886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N≤20, M≤N</a:t>
            </a:r>
          </a:p>
        </p:txBody>
      </p:sp>
      <p:sp>
        <p:nvSpPr>
          <p:cNvPr id="20" name="Rounded Rectangle 19"/>
          <p:cNvSpPr/>
          <p:nvPr/>
        </p:nvSpPr>
        <p:spPr>
          <a:xfrm>
            <a:off x="8229600" y="1645920"/>
            <a:ext cx="3474720" cy="2011680"/>
          </a:xfrm>
          <a:prstGeom prst="roundRect">
            <a:avLst/>
          </a:prstGeom>
          <a:solidFill>
            <a:srgbClr val="D6EAF8"/>
          </a:solidFill>
          <a:ln w="12700">
            <a:solidFill>
              <a:srgbClr val="DEE2E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8412480" y="1719072"/>
            <a:ext cx="3108960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700" b="1">
                <a:solidFill>
                  <a:srgbClr val="E86A17"/>
                </a:solidFill>
                <a:latin typeface="Microsoft YaHei"/>
              </a:defRPr>
            </a:pPr>
            <a:r>
              <a:t>例题3: 迷宫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503920" y="2103120"/>
            <a:ext cx="2926080" cy="3886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洛谷 P1605 迷宫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8503920" y="2491740"/>
            <a:ext cx="2926080" cy="3886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N×M迷宫求路径方案数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8503920" y="2880360"/>
            <a:ext cx="2926080" cy="3886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核心: dfs+vis 回溯, 注意起点终点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503920" y="3268980"/>
            <a:ext cx="2926080" cy="3886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N,M≤5 (否则DFS太慢)</a:t>
            </a:r>
          </a:p>
        </p:txBody>
      </p:sp>
      <p:sp>
        <p:nvSpPr>
          <p:cNvPr id="26" name="Rounded Rectangle 25"/>
          <p:cNvSpPr/>
          <p:nvPr/>
        </p:nvSpPr>
        <p:spPr>
          <a:xfrm>
            <a:off x="548640" y="3931920"/>
            <a:ext cx="3474720" cy="2103120"/>
          </a:xfrm>
          <a:prstGeom prst="roundRect">
            <a:avLst/>
          </a:prstGeom>
          <a:solidFill>
            <a:srgbClr val="FAD9D7"/>
          </a:solidFill>
          <a:ln w="12700">
            <a:solidFill>
              <a:srgbClr val="DEE2E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731520" y="4005072"/>
            <a:ext cx="3108960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700" b="1">
                <a:solidFill>
                  <a:srgbClr val="C0392B"/>
                </a:solidFill>
                <a:latin typeface="Microsoft YaHei"/>
              </a:defRPr>
            </a:pPr>
            <a:r>
              <a:t>例题4: 子集和问题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822960" y="4389120"/>
            <a:ext cx="2926080" cy="411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从N个数中选若干使和=S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822960" y="4800600"/>
            <a:ext cx="2926080" cy="411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两种方法: ①位枚举(N≤20)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822960" y="5212080"/>
            <a:ext cx="2926080" cy="411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②递归选/不选(N≤30回溯剪枝)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822960" y="5623560"/>
            <a:ext cx="2926080" cy="411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关键剪枝: 当前和超过S直接return</a:t>
            </a:r>
          </a:p>
        </p:txBody>
      </p:sp>
      <p:sp>
        <p:nvSpPr>
          <p:cNvPr id="32" name="Rounded Rectangle 31"/>
          <p:cNvSpPr/>
          <p:nvPr/>
        </p:nvSpPr>
        <p:spPr>
          <a:xfrm>
            <a:off x="4389120" y="3931920"/>
            <a:ext cx="3474720" cy="2103120"/>
          </a:xfrm>
          <a:prstGeom prst="roundRect">
            <a:avLst/>
          </a:prstGeom>
          <a:solidFill>
            <a:srgbClr val="D6EAF8"/>
          </a:solidFill>
          <a:ln w="12700">
            <a:solidFill>
              <a:srgbClr val="DEE2E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TextBox 32"/>
          <p:cNvSpPr txBox="1"/>
          <p:nvPr/>
        </p:nvSpPr>
        <p:spPr>
          <a:xfrm>
            <a:off x="4572000" y="4005072"/>
            <a:ext cx="3108960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700" b="1">
                <a:solidFill>
                  <a:srgbClr val="2B5C9E"/>
                </a:solidFill>
                <a:latin typeface="Microsoft YaHei"/>
              </a:defRPr>
            </a:pPr>
            <a:r>
              <a:t>例题5: 单词方阵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4663440" y="4389120"/>
            <a:ext cx="2926080" cy="411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洛谷 P1101 单词方阵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4663440" y="4800600"/>
            <a:ext cx="2926080" cy="411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在N×N字母矩阵中找指定单词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4663440" y="5212080"/>
            <a:ext cx="2926080" cy="411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8个方向DFS, 找到后标记路径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4663440" y="5623560"/>
            <a:ext cx="2926080" cy="411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经典方向DFS应用题</a:t>
            </a:r>
          </a:p>
        </p:txBody>
      </p:sp>
      <p:sp>
        <p:nvSpPr>
          <p:cNvPr id="38" name="Rounded Rectangle 37"/>
          <p:cNvSpPr/>
          <p:nvPr/>
        </p:nvSpPr>
        <p:spPr>
          <a:xfrm>
            <a:off x="8229600" y="3931920"/>
            <a:ext cx="3474720" cy="2103120"/>
          </a:xfrm>
          <a:prstGeom prst="roundRect">
            <a:avLst/>
          </a:prstGeom>
          <a:solidFill>
            <a:srgbClr val="D5F5E3"/>
          </a:solidFill>
          <a:ln w="12700">
            <a:solidFill>
              <a:srgbClr val="DEE2E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" name="TextBox 38"/>
          <p:cNvSpPr txBox="1"/>
          <p:nvPr/>
        </p:nvSpPr>
        <p:spPr>
          <a:xfrm>
            <a:off x="8412480" y="4005072"/>
            <a:ext cx="3108960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700" b="1">
                <a:solidFill>
                  <a:srgbClr val="27AE60"/>
                </a:solidFill>
                <a:latin typeface="Microsoft YaHei"/>
              </a:defRPr>
            </a:pPr>
            <a:r>
              <a:t>例题6: 八皇后 (选学)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8503920" y="4389120"/>
            <a:ext cx="2926080" cy="411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洛谷 P1219 八皇后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8503920" y="4800600"/>
            <a:ext cx="2926080" cy="411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N×N棋盘放N个皇后不互相攻击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8503920" y="5212080"/>
            <a:ext cx="2926080" cy="411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核心: 行/列/对角线约束剪枝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8503920" y="5623560"/>
            <a:ext cx="2926080" cy="411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N≤13 → 回溯可行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64592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本讲知识小结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58368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递归法深入 — 四大技能全景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097280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38</a:t>
            </a:r>
          </a:p>
        </p:txBody>
      </p:sp>
      <p:sp>
        <p:nvSpPr>
          <p:cNvPr id="7" name="Rectangle 6"/>
          <p:cNvSpPr/>
          <p:nvPr/>
        </p:nvSpPr>
        <p:spPr>
          <a:xfrm>
            <a:off x="457200" y="1097280"/>
            <a:ext cx="2560320" cy="365760"/>
          </a:xfrm>
          <a:prstGeom prst="rect">
            <a:avLst/>
          </a:prstGeom>
          <a:solidFill>
            <a:srgbClr val="2B5C9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530352" y="1115568"/>
            <a:ext cx="2414016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defRPr sz="1500" b="1">
                <a:solidFill>
                  <a:srgbClr val="FFFFFF"/>
                </a:solidFill>
                <a:latin typeface="Microsoft YaHei"/>
              </a:defRPr>
            </a:pPr>
            <a:r>
              <a:t>全排列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48640" y="1600200"/>
            <a:ext cx="237744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模板: dfs+used数组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48640" y="1984248"/>
            <a:ext cx="237744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回溯: used[i]=false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48640" y="2368296"/>
            <a:ext cx="237744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层数=N, 叶子=N!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48640" y="2752344"/>
            <a:ext cx="237744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CSP-J: N≤10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48640" y="3136392"/>
            <a:ext cx="237744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1">
                <a:solidFill>
                  <a:srgbClr val="27AE60"/>
                </a:solidFill>
                <a:latin typeface="Microsoft YaHei"/>
              </a:defRPr>
            </a:pPr>
            <a:r>
              <a:t>下一页: 子集生成</a:t>
            </a:r>
          </a:p>
        </p:txBody>
      </p:sp>
      <p:sp>
        <p:nvSpPr>
          <p:cNvPr id="14" name="Rectangle 13"/>
          <p:cNvSpPr/>
          <p:nvPr/>
        </p:nvSpPr>
        <p:spPr>
          <a:xfrm>
            <a:off x="3291840" y="1097280"/>
            <a:ext cx="2560320" cy="365760"/>
          </a:xfrm>
          <a:prstGeom prst="rect">
            <a:avLst/>
          </a:prstGeom>
          <a:solidFill>
            <a:srgbClr val="27AE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3364992" y="1115568"/>
            <a:ext cx="2414016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defRPr sz="1500" b="1">
                <a:solidFill>
                  <a:srgbClr val="FFFFFF"/>
                </a:solidFill>
                <a:latin typeface="Microsoft YaHei"/>
              </a:defRPr>
            </a:pPr>
            <a:r>
              <a:t>子集生成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3383280" y="1600200"/>
            <a:ext cx="237744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模板: dfs选/不选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383280" y="1984248"/>
            <a:ext cx="237744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也可用位运算mask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3383280" y="2368296"/>
            <a:ext cx="237744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子集总数=2^n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3383280" y="2752344"/>
            <a:ext cx="237744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CSP-J: n≤20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3383280" y="3136392"/>
            <a:ext cx="237744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1">
                <a:solidFill>
                  <a:srgbClr val="27AE60"/>
                </a:solidFill>
                <a:latin typeface="Microsoft YaHei"/>
              </a:defRPr>
            </a:pPr>
            <a:r>
              <a:t>下一页: 迷宫搜索</a:t>
            </a:r>
          </a:p>
        </p:txBody>
      </p:sp>
      <p:sp>
        <p:nvSpPr>
          <p:cNvPr id="21" name="Rectangle 20"/>
          <p:cNvSpPr/>
          <p:nvPr/>
        </p:nvSpPr>
        <p:spPr>
          <a:xfrm>
            <a:off x="6126480" y="1097280"/>
            <a:ext cx="2560320" cy="365760"/>
          </a:xfrm>
          <a:prstGeom prst="rect">
            <a:avLst/>
          </a:prstGeom>
          <a:solidFill>
            <a:srgbClr val="E86A1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6199632" y="1115568"/>
            <a:ext cx="2414016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defRPr sz="1500" b="1">
                <a:solidFill>
                  <a:srgbClr val="FFFFFF"/>
                </a:solidFill>
                <a:latin typeface="Microsoft YaHei"/>
              </a:defRPr>
            </a:pPr>
            <a:r>
              <a:t>迷宫搜索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6217920" y="1600200"/>
            <a:ext cx="237744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模板: dfs+4方向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6217920" y="1984248"/>
            <a:ext cx="237744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visited防回头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217920" y="2368296"/>
            <a:ext cx="237744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找一条路径不回溯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6217920" y="2752344"/>
            <a:ext cx="237744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找所有路径须回溯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6217920" y="3136392"/>
            <a:ext cx="237744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1">
                <a:solidFill>
                  <a:srgbClr val="27AE60"/>
                </a:solidFill>
                <a:latin typeface="Microsoft YaHei"/>
              </a:defRPr>
            </a:pPr>
            <a:r>
              <a:t>CSP-J: N,M≤10</a:t>
            </a:r>
          </a:p>
        </p:txBody>
      </p:sp>
      <p:sp>
        <p:nvSpPr>
          <p:cNvPr id="28" name="Rectangle 27"/>
          <p:cNvSpPr/>
          <p:nvPr/>
        </p:nvSpPr>
        <p:spPr>
          <a:xfrm>
            <a:off x="8961120" y="1097280"/>
            <a:ext cx="2560320" cy="365760"/>
          </a:xfrm>
          <a:prstGeom prst="rect">
            <a:avLst/>
          </a:prstGeom>
          <a:solidFill>
            <a:srgbClr val="C0392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TextBox 28"/>
          <p:cNvSpPr txBox="1"/>
          <p:nvPr/>
        </p:nvSpPr>
        <p:spPr>
          <a:xfrm>
            <a:off x="9034272" y="1115568"/>
            <a:ext cx="2414016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defRPr sz="1500" b="1">
                <a:solidFill>
                  <a:srgbClr val="FFFFFF"/>
                </a:solidFill>
                <a:latin typeface="Microsoft YaHei"/>
              </a:defRPr>
            </a:pPr>
            <a:r>
              <a:t>调用栈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9052560" y="1600200"/>
            <a:ext cx="237744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每次调用=入栈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9052560" y="1984248"/>
            <a:ext cx="237744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返回=出栈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9052560" y="2368296"/>
            <a:ext cx="237744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深度&gt;10^5 栈溢出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9052560" y="2752344"/>
            <a:ext cx="237744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递归→递推改写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9052560" y="3136392"/>
            <a:ext cx="237744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1">
                <a:solidFill>
                  <a:srgbClr val="27AE60"/>
                </a:solidFill>
                <a:latin typeface="Microsoft YaHei"/>
              </a:defRPr>
            </a:pPr>
            <a:r>
              <a:t>STL next_permutation</a:t>
            </a:r>
          </a:p>
        </p:txBody>
      </p:sp>
      <p:sp>
        <p:nvSpPr>
          <p:cNvPr id="35" name="Rectangle 34"/>
          <p:cNvSpPr/>
          <p:nvPr/>
        </p:nvSpPr>
        <p:spPr>
          <a:xfrm>
            <a:off x="457200" y="4114800"/>
            <a:ext cx="11247120" cy="18288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" name="TextBox 35"/>
          <p:cNvSpPr txBox="1"/>
          <p:nvPr/>
        </p:nvSpPr>
        <p:spPr>
          <a:xfrm>
            <a:off x="548640" y="4297680"/>
            <a:ext cx="10972800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400" b="1">
                <a:solidFill>
                  <a:srgbClr val="1A3C6E"/>
                </a:solidFill>
                <a:latin typeface="Microsoft YaHei"/>
              </a:defRPr>
            </a:pPr>
            <a:r>
              <a:t>💡 核心思维: 递归 = "先假设子问题已解决", 专注于当前层做什么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548640" y="4709160"/>
            <a:ext cx="10972800" cy="7315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95A5A6"/>
                </a:solidFill>
                <a:latin typeface="Microsoft YaHei"/>
              </a:defRPr>
            </a:pPr>
            <a:r>
              <a:t>课后练习:  ① 洛谷 P1706 全排列 ② 洛谷 P1157 组合 ③ 洛谷 P1605 迷宫 ④ 洛谷 P1219 八皇后 (选做)</a:t>
            </a:r>
            <a:br/>
            <a:r>
              <a:t>进阶思考:  尝试把全排列dfs改成输出字典序排列。给迷宫问题加"求最短路径"——为什么DFS做不到? (答案在BFS)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A3C6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6803136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914400" y="1828800"/>
            <a:ext cx="1033272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defRPr sz="5200" b="1">
                <a:solidFill>
                  <a:srgbClr val="FFFFFF"/>
                </a:solidFill>
                <a:latin typeface="Microsoft YaHei"/>
              </a:defRPr>
            </a:pPr>
            <a:r>
              <a:t>谢谢!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14400" y="2834640"/>
            <a:ext cx="10332720" cy="6400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defRPr sz="2400" b="0">
                <a:solidFill>
                  <a:srgbClr val="3D7ED8"/>
                </a:solidFill>
                <a:latin typeface="Microsoft YaHei"/>
              </a:defRPr>
            </a:pPr>
            <a:r>
              <a:t>下一讲: 二分法(一) — 二分查找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14400" y="3657600"/>
            <a:ext cx="1033272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defRPr sz="1600" b="0">
                <a:solidFill>
                  <a:srgbClr val="95A5A6"/>
                </a:solidFill>
                <a:latin typeface="Microsoft YaHei"/>
              </a:defRPr>
            </a:pPr>
            <a:r>
              <a:t>PPT 39 — 二分查找模板 · 边界处理 · STL lower_bound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5029200"/>
            <a:ext cx="1033272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defRPr sz="1400" b="0">
                <a:solidFill>
                  <a:srgbClr val="95A5A6"/>
                </a:solidFill>
                <a:latin typeface="Microsoft YaHei"/>
              </a:defRPr>
            </a:pPr>
            <a:r>
              <a:t>CSP-J 入门级  ·  NOI 2025 大纲  ·  PPT 38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64592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本讲内容概览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58368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递归法深入 — 四大核心主题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097280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38</a:t>
            </a:r>
          </a:p>
        </p:txBody>
      </p:sp>
      <p:sp>
        <p:nvSpPr>
          <p:cNvPr id="7" name="Oval 6"/>
          <p:cNvSpPr/>
          <p:nvPr/>
        </p:nvSpPr>
        <p:spPr>
          <a:xfrm>
            <a:off x="914400" y="1188720"/>
            <a:ext cx="457200" cy="457200"/>
          </a:xfrm>
          <a:prstGeom prst="ellipse">
            <a:avLst/>
          </a:prstGeom>
          <a:solidFill>
            <a:srgbClr val="2B5C9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none"/>
          <a:lstStyle/>
          <a:p>
            <a:pPr algn="ctr">
              <a:defRPr sz="1400" b="1">
                <a:solidFill>
                  <a:srgbClr val="FFFFFF"/>
                </a:solidFill>
                <a:latin typeface="Microsoft YaHei"/>
              </a:defRPr>
            </a:pPr>
            <a:r>
              <a:t>1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554480" y="1188720"/>
            <a:ext cx="9601200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700" b="1">
                <a:solidFill>
                  <a:srgbClr val="2B5C9E"/>
                </a:solidFill>
                <a:latin typeface="Microsoft YaHei"/>
              </a:defRPr>
            </a:pPr>
            <a:r>
              <a:t>全排列生成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554480" y="1508760"/>
            <a:ext cx="9601200" cy="6400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95A5A6"/>
                </a:solidFill>
                <a:latin typeface="Microsoft YaHei"/>
              </a:defRPr>
            </a:pPr>
            <a:r>
              <a:t>不重复地排列N个元素 / 回溯框架模板 / 时间复杂度 O(n!)</a:t>
            </a:r>
          </a:p>
        </p:txBody>
      </p:sp>
      <p:sp>
        <p:nvSpPr>
          <p:cNvPr id="10" name="Oval 9"/>
          <p:cNvSpPr/>
          <p:nvPr/>
        </p:nvSpPr>
        <p:spPr>
          <a:xfrm>
            <a:off x="914400" y="2331720"/>
            <a:ext cx="457200" cy="457200"/>
          </a:xfrm>
          <a:prstGeom prst="ellipse">
            <a:avLst/>
          </a:prstGeom>
          <a:solidFill>
            <a:srgbClr val="27AE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none"/>
          <a:lstStyle/>
          <a:p>
            <a:pPr algn="ctr">
              <a:defRPr sz="1400" b="1">
                <a:solidFill>
                  <a:srgbClr val="FFFFFF"/>
                </a:solidFill>
                <a:latin typeface="Microsoft YaHei"/>
              </a:defRPr>
            </a:pPr>
            <a:r>
              <a:t>2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554480" y="2331720"/>
            <a:ext cx="9601200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700" b="1">
                <a:solidFill>
                  <a:srgbClr val="27AE60"/>
                </a:solidFill>
                <a:latin typeface="Microsoft YaHei"/>
              </a:defRPr>
            </a:pPr>
            <a:r>
              <a:t>子集生成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554480" y="2651760"/>
            <a:ext cx="9601200" cy="6400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95A5A6"/>
                </a:solidFill>
                <a:latin typeface="Microsoft YaHei"/>
              </a:defRPr>
            </a:pPr>
            <a:r>
              <a:t>每个元素选或不选 / 二进制枚举 + 递归实现 / 2^n 个子集</a:t>
            </a:r>
          </a:p>
        </p:txBody>
      </p:sp>
      <p:sp>
        <p:nvSpPr>
          <p:cNvPr id="13" name="Oval 12"/>
          <p:cNvSpPr/>
          <p:nvPr/>
        </p:nvSpPr>
        <p:spPr>
          <a:xfrm>
            <a:off x="914400" y="3474720"/>
            <a:ext cx="457200" cy="457200"/>
          </a:xfrm>
          <a:prstGeom prst="ellipse">
            <a:avLst/>
          </a:prstGeom>
          <a:solidFill>
            <a:srgbClr val="E86A1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none"/>
          <a:lstStyle/>
          <a:p>
            <a:pPr algn="ctr">
              <a:defRPr sz="1400" b="1">
                <a:solidFill>
                  <a:srgbClr val="FFFFFF"/>
                </a:solidFill>
                <a:latin typeface="Microsoft YaHei"/>
              </a:defRPr>
            </a:pPr>
            <a:r>
              <a:t>3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554480" y="3474720"/>
            <a:ext cx="9601200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700" b="1">
                <a:solidFill>
                  <a:srgbClr val="E86A17"/>
                </a:solidFill>
                <a:latin typeface="Microsoft YaHei"/>
              </a:defRPr>
            </a:pPr>
            <a:r>
              <a:t>迷宫搜索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554480" y="3794760"/>
            <a:ext cx="9601200" cy="6400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95A5A6"/>
                </a:solidFill>
                <a:latin typeface="Microsoft YaHei"/>
              </a:defRPr>
            </a:pPr>
            <a:r>
              <a:t>在二维网格中寻找路径 / 四方向探索 / visited标记与回溯</a:t>
            </a:r>
          </a:p>
        </p:txBody>
      </p:sp>
      <p:sp>
        <p:nvSpPr>
          <p:cNvPr id="16" name="Oval 15"/>
          <p:cNvSpPr/>
          <p:nvPr/>
        </p:nvSpPr>
        <p:spPr>
          <a:xfrm>
            <a:off x="914400" y="4617720"/>
            <a:ext cx="457200" cy="457200"/>
          </a:xfrm>
          <a:prstGeom prst="ellipse">
            <a:avLst/>
          </a:prstGeom>
          <a:solidFill>
            <a:srgbClr val="C0392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none"/>
          <a:lstStyle/>
          <a:p>
            <a:pPr algn="ctr">
              <a:defRPr sz="1400" b="1">
                <a:solidFill>
                  <a:srgbClr val="FFFFFF"/>
                </a:solidFill>
                <a:latin typeface="Microsoft YaHei"/>
              </a:defRPr>
            </a:pPr>
            <a:r>
              <a:t>4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554480" y="4617720"/>
            <a:ext cx="9601200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700" b="1">
                <a:solidFill>
                  <a:srgbClr val="C0392B"/>
                </a:solidFill>
                <a:latin typeface="Microsoft YaHei"/>
              </a:defRPr>
            </a:pPr>
            <a:r>
              <a:t>递归调用栈分析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554480" y="4937760"/>
            <a:ext cx="9601200" cy="6400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95A5A6"/>
                </a:solidFill>
                <a:latin typeface="Microsoft YaHei"/>
              </a:defRPr>
            </a:pPr>
            <a:r>
              <a:t>函数调用的入栈出栈 / 递归树可视化 / 递归→递推改写技巧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64592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递归快速回顾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58368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从 PPT 15 基础递归到本讲的搜索递归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097280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38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8640" y="1188720"/>
            <a:ext cx="10972800" cy="8229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在 PPT 15 中我们学习了递归的基本概念：函数调用自己、边界条件、递归关系。那时我们解决的是数学类问题 (阶乘、斐波那契、汉诺塔)。</a:t>
            </a:r>
            <a:br/>
            <a:r>
              <a:t>本讲进入"搜索型递归"——递归不再只是计算一个值，而是系统性地探索一个解空间。核心关键词: 回溯 (Backtracking)。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548640" y="2286000"/>
            <a:ext cx="5303520" cy="3291840"/>
          </a:xfrm>
          <a:prstGeom prst="roundRect">
            <a:avLst/>
          </a:prstGeom>
          <a:solidFill>
            <a:srgbClr val="D6EAF8"/>
          </a:solidFill>
          <a:ln w="12700">
            <a:solidFill>
              <a:srgbClr val="DEE2E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731520" y="2359152"/>
            <a:ext cx="4937760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700" b="1">
                <a:solidFill>
                  <a:srgbClr val="2B5C9E"/>
                </a:solidFill>
                <a:latin typeface="Microsoft YaHei"/>
              </a:defRPr>
            </a:pPr>
            <a:r>
              <a:t>数学类递归 (PPT 15 已学)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22960" y="2743200"/>
            <a:ext cx="4754880" cy="56692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边界条件 + 递归关系 → 计算一个答案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822960" y="3310128"/>
            <a:ext cx="4754880" cy="56692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例: factorial(n) = n * factorial(n-1)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22960" y="3877056"/>
            <a:ext cx="4754880" cy="56692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例: fibonacci(n) = fib(n-1) + fib(n-2)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822960" y="4443984"/>
            <a:ext cx="4754880" cy="56692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递归树是计算过程的可视化，不会"退回去"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22960" y="5010912"/>
            <a:ext cx="4754880" cy="56692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复杂度: 线性 O(n) 到指数 O(2^n)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6217920" y="2286000"/>
            <a:ext cx="5303520" cy="3291840"/>
          </a:xfrm>
          <a:prstGeom prst="roundRect">
            <a:avLst/>
          </a:prstGeom>
          <a:solidFill>
            <a:srgbClr val="D5F5E3"/>
          </a:solidFill>
          <a:ln w="12700">
            <a:solidFill>
              <a:srgbClr val="DEE2E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6400800" y="2359152"/>
            <a:ext cx="4937760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700" b="1">
                <a:solidFill>
                  <a:srgbClr val="27AE60"/>
                </a:solidFill>
                <a:latin typeface="Microsoft YaHei"/>
              </a:defRPr>
            </a:pPr>
            <a:r>
              <a:t>搜索型递归 (本讲重点)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492240" y="2743200"/>
            <a:ext cx="4754880" cy="56692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尝试 → 深入 → 撤销 → 尝试下一个选择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492240" y="3310128"/>
            <a:ext cx="4754880" cy="56692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例: 生成"1,2,3"的所有排列方式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492240" y="3877056"/>
            <a:ext cx="4754880" cy="56692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例: 从{1,2,3}中选子集 {1},{2},{3},{1,2}...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6492240" y="4443984"/>
            <a:ext cx="4754880" cy="56692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关键操作: visited标记 + 回溯撤销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6492240" y="5010912"/>
            <a:ext cx="4754880" cy="56692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通用框架: dfs(状态) { for 选择 in 可选: 选→递归→撤销 }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548640" y="5852160"/>
            <a:ext cx="1097280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3D7ED8"/>
                </a:solidFill>
                <a:latin typeface="Microsoft YaHei"/>
              </a:defRPr>
            </a:pPr>
            <a:r>
              <a:t>💡 形象类比: 数学递归像"剥洋葱"——一直往里剥到芯，然后答案一层层算出来。搜索递归像"走迷宫的分岔路"——每个路口做选择，走不通就原路返回再试另一条。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64592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全排列生成 Permutations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58368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用递归生成N个元素的所有排列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097280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38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8640" y="1188720"/>
            <a:ext cx="5029200" cy="29260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问题: 给定N个互不相同的元素，输出所有排列方式。</a:t>
            </a:r>
            <a:br/>
            <a:br/>
            <a:r>
              <a:t>以 N=3, 元素 {1,2,3} 为例:</a:t>
            </a:r>
            <a:br/>
            <a:r>
              <a:t>6种排列: 123 132 213 231 312 321</a:t>
            </a:r>
            <a:br/>
            <a:br/>
            <a:r>
              <a:t>🎯 核心思想:</a:t>
            </a:r>
            <a:br/>
            <a:r>
              <a:t>* 维护一个 used[] 数组标记已用元素</a:t>
            </a:r>
            <a:br/>
            <a:r>
              <a:t>* 递归到第depth步时，选择还未用过的元素</a:t>
            </a:r>
            <a:br/>
            <a:r>
              <a:t>* 选完后标记used[i]=true，递归进入下一层</a:t>
            </a:r>
            <a:br/>
            <a:r>
              <a:t>* 递归返回后撤销选择 used[i]=false (回溯!)</a:t>
            </a:r>
            <a:br/>
            <a:br/>
            <a:r>
              <a:t>时间复杂度: O(n!) — 枚举所有排列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5943600" y="1188720"/>
            <a:ext cx="5669280" cy="3530600"/>
          </a:xfrm>
          <a:prstGeom prst="roundRect">
            <a:avLst/>
          </a:prstGeom>
          <a:solidFill>
            <a:srgbClr val="282C34"/>
          </a:solidFill>
          <a:ln w="12700">
            <a:solidFill>
              <a:srgbClr val="3E445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01600" rIns="101600" tIns="63500" bIns="63500"/>
          <a:lstStyle/>
          <a:p>
            <a:pPr algn="ctr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int a[20];  bool used[20];  int n;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void dfs(int depth) {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if (depth == n) {                // 边界: 选够n个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    for (int i = 0; i &lt; n; i++) cout &lt;&lt; a[i] &lt;&lt; " ";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    cout &lt;&lt; endl;  return;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}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for (int i = 0; i &lt; n; i++) {    // 尝试每个元素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    if (used[i]) continue;       // 跳过已用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    a[depth] = i + 1;            // 选择位置depth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    used[i] = true;              // 标记已用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    dfs(depth + 1);              // 递归下一层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    used[i] = false;             // ★ 回溯: 撤销标记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}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}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48640" y="4389120"/>
            <a:ext cx="5303520" cy="1645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2C3E50"/>
                </a:solidFill>
                <a:latin typeface="Microsoft YaHei"/>
              </a:defRPr>
            </a:pPr>
            <a:r>
              <a:t>🔑 为什么必须有"used[i]=false"这一步?</a:t>
            </a:r>
            <a:br/>
            <a:r>
              <a:t>没有回溯的递归: 每个元素只能用一次，排列完一组后无法尝试其他组合。</a:t>
            </a:r>
            <a:br/>
            <a:r>
              <a:t>回溯就是"擦掉脚印"——你走过了这条岔路，回到路口时要把标记擦掉，让后来的选择也能走这条路。</a:t>
            </a:r>
            <a:br/>
            <a:br/>
            <a:r>
              <a:t>类比: 在纸上用铅笔写答案。写完一组后，擦掉 (回溯)，才能写下一组。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64592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全排列递归树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58368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以 N=3 为例追踪递归调用过程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097280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38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8640" y="1143000"/>
            <a:ext cx="10972800" cy="45720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2C3E50"/>
                </a:solidFill>
                <a:latin typeface="Microsoft YaHei"/>
              </a:defRPr>
            </a:pPr>
            <a:r>
              <a:t>递归调用树 (N=3, 元素 {1,2,3}):</a:t>
            </a:r>
            <a:br/>
            <a:br/>
            <a:r>
              <a:t>                           depth=0  [ ]  ← 空状态</a:t>
            </a:r>
            <a:br/>
            <a:r>
              <a:t>                         /        |        \</a:t>
            </a:r>
            <a:br/>
            <a:r>
              <a:t>              depth=1  [1]       [2]       [3]    ← 第1层: 3种选择</a:t>
            </a:r>
            <a:br/>
            <a:r>
              <a:t>                     /    \       /  \       /  \</a:t>
            </a:r>
            <a:br/>
            <a:r>
              <a:t>         depth=2  [1,2]  [1,3] [2,1][2,3] [3,1][3,2]  ← 第2层: 各2种选择</a:t>
            </a:r>
            <a:br/>
            <a:r>
              <a:t>                   |       |      |     |     |     |</a:t>
            </a:r>
            <a:br/>
            <a:r>
              <a:t>         depth=3 [1,2,3][1,3,2][2,1,3][2,3,1][3,1,2][3,2,1]  ← 边界: 输出!</a:t>
            </a:r>
            <a:br/>
            <a:br/>
            <a:r>
              <a:t>回溯过程 (从最左分支 [1,2,3] 回溯到 [1] 尝试 [3]):</a:t>
            </a:r>
            <a:br/>
            <a:r>
              <a:t>  打印 [1,2,3] → 返回 dfs(2) → used[2]=false → 循环到 i=2 → 选3 → dfs(2) again → 打印 [1,3,2]</a:t>
            </a:r>
            <a:br/>
            <a:br/>
            <a:r>
              <a:t>🔍 关键观察:</a:t>
            </a:r>
            <a:br/>
            <a:r>
              <a:t>  * 每个叶子节点 = 一个完整的排列</a:t>
            </a:r>
            <a:br/>
            <a:r>
              <a:t>  * 从根到叶子 = 一次完整的dfs路径</a:t>
            </a:r>
            <a:br/>
            <a:r>
              <a:t>  * 回溯 (used[i]=false) = 从叶子退回到父节点，换另一个子节点</a:t>
            </a:r>
            <a:br/>
            <a:r>
              <a:t>  * 树的深度 = N, 叶子数 = N!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64592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子集生成 Subsets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58368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每个元素"选"或"不选"——二选一的递归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097280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38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8640" y="1188720"/>
            <a:ext cx="5029200" cy="2743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问题: 给定N个元素的集合，输出所有子集。</a:t>
            </a:r>
            <a:br/>
            <a:br/>
            <a:r>
              <a:t>以 {1,2,3} 为例, 共 2³=8 个子集:</a:t>
            </a:r>
            <a:br/>
            <a:r>
              <a:t>  ∅ {1} {2} {3} {1,2} {1,3} {2,3} {1,2,3}</a:t>
            </a:r>
            <a:br/>
            <a:br/>
            <a:r>
              <a:t>🎯 两种实现思路:</a:t>
            </a:r>
            <a:br/>
            <a:r>
              <a:t>① 递归 (二选一决策树):</a:t>
            </a:r>
            <a:br/>
            <a:r>
              <a:t>   每个元素面临"选"或"不选"两个分支</a:t>
            </a:r>
            <a:br/>
            <a:r>
              <a:t>   递归到第i个元素 → dfs(i+1, 选) + dfs(i+1, 不选)</a:t>
            </a:r>
            <a:br/>
            <a:r>
              <a:t>② 位运算枚举: for i=0..2^n-1，用二进制位表示选中</a:t>
            </a:r>
            <a:br/>
            <a:br/>
            <a:r>
              <a:t>复杂度: O(2^n) — 子集数量本身有2^n个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5943600" y="1188720"/>
            <a:ext cx="5669280" cy="3754120"/>
          </a:xfrm>
          <a:prstGeom prst="roundRect">
            <a:avLst/>
          </a:prstGeom>
          <a:solidFill>
            <a:srgbClr val="282C34"/>
          </a:solidFill>
          <a:ln w="12700">
            <a:solidFill>
              <a:srgbClr val="3E445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01600" rIns="101600" tIns="63500" bIns="63500"/>
          <a:lstStyle/>
          <a:p>
            <a:pPr algn="ctr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// 方法一: 递归决策树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int n = 3;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vector&lt;int&gt; subset;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void dfs(int i) {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if (i == n) {                      // 边界: 处理完所有元素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    for (int x : subset) cout &lt;&lt; x &lt;&lt; " ";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    cout &lt;&lt; endl;  return;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}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// 分支1: 不选元素i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dfs(i + 1);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// 分支2: 选元素i (然后回溯)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subset.push_back(i + 1);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dfs(i + 1);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subset.pop_back();                 // ★ 回溯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}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48640" y="4206240"/>
            <a:ext cx="5029200" cy="2011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2C3E50"/>
                </a:solidFill>
                <a:latin typeface="Microsoft YaHei"/>
              </a:defRPr>
            </a:pPr>
            <a:r>
              <a:t>🔑 全排列 vs 子集 —— 递归视角的区别:</a:t>
            </a:r>
            <a:br/>
            <a:r>
              <a:t>* 全排列: 每层决定"这一位选哪个元素" → used[]数组</a:t>
            </a:r>
            <a:br/>
            <a:r>
              <a:t>* 子集: 每层决定"这个元素要不要" → 无需used[]</a:t>
            </a:r>
            <a:br/>
            <a:r>
              <a:t>* 全排列 = 树深度固定N，每层分支数递减</a:t>
            </a:r>
            <a:br/>
            <a:r>
              <a:t>* 子集 = 树深度固定N，每层恰好2个分支</a:t>
            </a:r>
            <a:br/>
            <a:br/>
            <a:r>
              <a:t>比喻: 全排列像"排座位"——谁坐第1号位?第2号位?</a:t>
            </a:r>
            <a:br/>
            <a:r>
              <a:t>       子集生成像"选队员"——这个同学入选吗?那个呢?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64592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子集生成 — 位运算枚举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58368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更简洁的迭代实现: 用二进制串表示子集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097280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38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8640" y="1188720"/>
            <a:ext cx="5486400" cy="1645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💡 核心思想: 一个N位二进制数，第i位 = 1 表示选第i个元素，0 表示不选。</a:t>
            </a:r>
            <a:br/>
            <a:r>
              <a:t>遍历 0 到 2^n-1，每个整数就是一个子集的"选择方案"。</a:t>
            </a:r>
            <a:br/>
            <a:br/>
            <a:r>
              <a:t>例: N=3, 二进制 101 (十进制5) → 子集 {1, 3}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548640" y="2743200"/>
            <a:ext cx="5486400" cy="2636520"/>
          </a:xfrm>
          <a:prstGeom prst="roundRect">
            <a:avLst/>
          </a:prstGeom>
          <a:solidFill>
            <a:srgbClr val="282C34"/>
          </a:solidFill>
          <a:ln w="12700">
            <a:solidFill>
              <a:srgbClr val="3E445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01600" rIns="101600" tIns="63500" bIns="63500"/>
          <a:lstStyle/>
          <a:p>
            <a:pPr algn="ctr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// 方法二: 位运算枚举 (推荐! 代码最简洁)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int n = 3;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for (int mask = 0; mask &lt; (1 &lt;&lt; n); mask++) {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cout &lt;&lt; "{ ";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for (int i = 0; i &lt; n; i++) {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    if (mask &gt;&gt; i &amp; 1) {           // 第i位是1吗?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        cout &lt;&lt; i + 1 &lt;&lt; " ";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    }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}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cout &lt;&lt; "}" &lt;&lt; endl;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}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400800" y="1188720"/>
            <a:ext cx="5303520" cy="22860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📊 二进制与子集对照表 (N=3):</a:t>
            </a:r>
            <a:br/>
            <a:br/>
            <a:r>
              <a:t>  mask (十进制)  |  bit表示  |  子集</a:t>
            </a:r>
            <a:br/>
            <a:r>
              <a:t>  ──────────────┼──────────┼────────</a:t>
            </a:r>
            <a:br/>
            <a:r>
              <a:t>       0         |   000    |  ∅ 空集</a:t>
            </a:r>
            <a:br/>
            <a:r>
              <a:t>       1         |   001    |  {1}</a:t>
            </a:r>
            <a:br/>
            <a:r>
              <a:t>       2         |   010    |  {2}</a:t>
            </a:r>
            <a:br/>
            <a:r>
              <a:t>       3         |   011    |  {1,2}</a:t>
            </a:r>
            <a:br/>
            <a:r>
              <a:t>       4         |   100    |  {3}</a:t>
            </a:r>
            <a:br/>
            <a:r>
              <a:t>       5         |   101    |  {1,3}</a:t>
            </a:r>
            <a:br/>
            <a:r>
              <a:t>       6         |   110    |  {2,3}</a:t>
            </a:r>
            <a:br/>
            <a:r>
              <a:t>       7         |   111    |  {1,2,3}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400800" y="3840480"/>
            <a:ext cx="5303520" cy="22860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27AE60"/>
                </a:solidFill>
                <a:latin typeface="Microsoft YaHei"/>
              </a:defRPr>
            </a:pPr>
            <a:r>
              <a:t>🎯 CSP-J实战提示:</a:t>
            </a:r>
            <a:br/>
            <a:r>
              <a:t>* n ≤ 20 时可以用位运算子集枚举 (2^20 ≈ 10^6)</a:t>
            </a:r>
            <a:br/>
            <a:r>
              <a:t>* n 再大的话必须换其他思路</a:t>
            </a:r>
            <a:br/>
            <a:r>
              <a:t>* 位运算 O(2^n * n) 通常足够快</a:t>
            </a:r>
            <a:br/>
            <a:r>
              <a:t>* 常见题型: 从N个数中选若干使和=target</a:t>
            </a:r>
            <a:br/>
            <a:r>
              <a:t>* 记住公式: 子集总数 = 2^n</a:t>
            </a:r>
            <a:br/>
            <a:r>
              <a:t>* 非空子集 = 2^n - 1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64592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迷宫搜索 Maze Search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58368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在二维网格中用DFS寻找路径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097280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38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8640" y="1188720"/>
            <a:ext cx="5303520" cy="22860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问题: 给定N×M地图，"S"起点，"T"终点，"#"墙，求是否存在路径。</a:t>
            </a:r>
            <a:br/>
            <a:br/>
            <a:r>
              <a:t>🎯 DFS搜索迷宫的四要素:</a:t>
            </a:r>
            <a:br/>
            <a:r>
              <a:t>① 方向数组: dx[]={0,0,1,-1}, dy[]={1,-1,0,0} (上下左右)</a:t>
            </a:r>
            <a:br/>
            <a:r>
              <a:t>② visited[][] 标记: 防止回到已访问格 (避免死循环!)</a:t>
            </a:r>
            <a:br/>
            <a:r>
              <a:t>③ 边界检查: 不超出地图范围 且 不是墙</a:t>
            </a:r>
            <a:br/>
            <a:r>
              <a:t>④ 回溯: 一条路走不通 → 返回上一步 → 尝试另一个方向</a:t>
            </a:r>
            <a:br/>
            <a:br/>
            <a:r>
              <a:t>注意: DFS找路径"找到就停"，不是找最短路径 (最短用BFS)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6217920" y="1188720"/>
            <a:ext cx="5486400" cy="4424680"/>
          </a:xfrm>
          <a:prstGeom prst="roundRect">
            <a:avLst/>
          </a:prstGeom>
          <a:solidFill>
            <a:srgbClr val="282C34"/>
          </a:solidFill>
          <a:ln w="12700">
            <a:solidFill>
              <a:srgbClr val="3E445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01600" rIns="101600" tIns="63500" bIns="63500"/>
          <a:lstStyle/>
          <a:p>
            <a:pPr algn="ctr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int n, m;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char g[100][100];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bool vis[100][100];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int dx[] = {0, 0, 1, -1};  // 右左下上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int dy[] = {1, -1, 0, 0};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bool dfs(int x, int y) {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if (g[x][y] == 'T') return true;    // 找到终点!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vis[x][y] = true;                     // 标记来过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for (int d = 0; d &lt; 4; d++) {         // 试4个方向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    int nx = x + dx[d], ny = y + dy[d];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    if (nx &lt; 0 || nx &gt;= n || ny &lt; 0 || ny &gt;= m)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        continue;                    // 越界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    if (g[nx][ny] == '#' || vis[nx][ny])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        continue;                    // 墙或已访问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    if (dfs(nx, ny)) return true;    // 递归探索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}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return false;  // 四个方向都走不通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}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48640" y="3749039"/>
            <a:ext cx="5303520" cy="2560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C0392B"/>
                </a:solidFill>
                <a:latin typeface="Microsoft YaHei"/>
              </a:defRPr>
            </a:pPr>
            <a:r>
              <a:t>🔍 迷宫DFS与全排列DFS的本质区别:</a:t>
            </a:r>
            <a:br/>
            <a:br/>
            <a:r>
              <a:t>* 全排列: visited[]在for循环内标记+回溯</a:t>
            </a:r>
            <a:br/>
            <a:r>
              <a:t>  → 同一个元素在不同"深度"可以重复被选 (只要没被used)</a:t>
            </a:r>
            <a:br/>
            <a:br/>
            <a:r>
              <a:t>* 迷宫: visited[][]在进入节点时标记，整个路径上不撤销</a:t>
            </a:r>
            <a:br/>
            <a:r>
              <a:t>  → 走过的格子不能在同一路径上再走 (防止绕圈!)</a:t>
            </a:r>
            <a:br/>
            <a:r>
              <a:t>  → 但如果要"找所有路径"，则dfs返回后需要 vis[nx][ny]=false</a:t>
            </a:r>
            <a:br/>
            <a:br/>
            <a:r>
              <a:t>💡 一句话总结: 迷宫DFS标记"这条路径到过这里"，</a:t>
            </a:r>
            <a:br/>
            <a:r>
              <a:t>   全排列used标记"这个元素正在被使用"。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64592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迷宫进阶 — 找所有路径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58368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vis[x][y]=false 的妙用: 找所有从S到T的路径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097280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38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8640" y="1188720"/>
            <a:ext cx="5303520" cy="21031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如果不仅要找到一个路径，而是要找出所有路径——</a:t>
            </a:r>
            <a:br/>
            <a:r>
              <a:t>就需要在return之前回溯 visited 标记!</a:t>
            </a:r>
            <a:br/>
            <a:br/>
            <a:r>
              <a:t>🎯 核心区别:</a:t>
            </a:r>
            <a:br/>
            <a:r>
              <a:t>* 只找一条路径 → vis不撤销 (每个格只访问一次即可)</a:t>
            </a:r>
            <a:br/>
            <a:r>
              <a:t>* 找所有路径 → vis需要撤销 (其他路径可能也要经过这个格子)</a:t>
            </a:r>
            <a:br/>
            <a:r>
              <a:t>* visited 的撤销时机: dfs返回前, visited[nx][ny] = false</a:t>
            </a:r>
            <a:br/>
            <a:br/>
            <a:r>
              <a:t>📊 类比: 找一条路径 = 铅笔划线, 走过就不擦了。</a:t>
            </a:r>
            <a:br/>
            <a:r>
              <a:t>       找所有路径 = 粉笔画线, 探索完一条就擦掉重新画。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6217920" y="1188720"/>
            <a:ext cx="5486400" cy="4201160"/>
          </a:xfrm>
          <a:prstGeom prst="roundRect">
            <a:avLst/>
          </a:prstGeom>
          <a:solidFill>
            <a:srgbClr val="282C34"/>
          </a:solidFill>
          <a:ln w="12700">
            <a:solidFill>
              <a:srgbClr val="3E445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01600" rIns="101600" tIns="63500" bIns="63500"/>
          <a:lstStyle/>
          <a:p>
            <a:pPr algn="ctr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// 找所有从S到T的路径 (回溯版本)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int path_len = 0;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int px[10000], py[10000];  // 记录路径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void dfs_all(int x, int y) {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if (g[x][y] == 'T') {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    cout &lt;&lt; "找到一条路径! 长度=" &lt;&lt; path_len &lt;&lt; endl;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    return;                         // 注意: 这里无反回true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}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vis[x][y] = true;                    // 标记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for (int d = 0; d &lt; 4; d++) {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    int nx = x + dx[d], ny = y + dy[d];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    if (ok(nx, ny) &amp;&amp; !vis[nx][ny]) {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        dfs_all(nx, ny);            // 继续探索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    }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}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vis[x][y] = false;                   // ★ 回溯: 擦除标记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}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48640" y="3657600"/>
            <a:ext cx="5303520" cy="22860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C0392B"/>
                </a:solidFill>
                <a:latin typeface="Microsoft YaHei"/>
              </a:defRPr>
            </a:pPr>
            <a:r>
              <a:t>⚠️ 重要警告:</a:t>
            </a:r>
            <a:br/>
            <a:r>
              <a:t>* 找所有路径的复杂度是指数级的!</a:t>
            </a:r>
            <a:br/>
            <a:r>
              <a:t>* 在20×20迷宫中, 路径数可达百万级</a:t>
            </a:r>
            <a:br/>
            <a:r>
              <a:t>* N≤10的迷宫才适合找所有路径</a:t>
            </a:r>
            <a:br/>
            <a:r>
              <a:t>* 实际比赛: 更多用BFS找最短路径 (PPT 50-51)</a:t>
            </a:r>
            <a:br/>
            <a:r>
              <a:t>* DFS找所有路径是回溯思想的经典练习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