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00" y="1371600"/>
            <a:ext cx="54864" cy="4114800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463040" y="1371600"/>
            <a:ext cx="96012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4200" b="1">
                <a:solidFill>
                  <a:srgbClr val="FFFFFF"/>
                </a:solidFill>
                <a:latin typeface="Microsoft YaHei"/>
              </a:defRPr>
            </a:pPr>
            <a:r>
              <a:t>编程环境搭建与使用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63040" y="2286000"/>
            <a:ext cx="960120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000" b="0">
                <a:solidFill>
                  <a:srgbClr val="3D7ED8"/>
                </a:solidFill>
                <a:latin typeface="Microsoft YaHei"/>
              </a:defRPr>
            </a:pPr>
            <a:r>
              <a:t>Dev-C++ / g++ / VS Code — 从安装到运行你的第一个程序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63040" y="3200400"/>
            <a:ext cx="96012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0">
                <a:solidFill>
                  <a:srgbClr val="95A5A6"/>
                </a:solidFill>
                <a:latin typeface="Microsoft YaHei"/>
              </a:defRPr>
            </a:pPr>
            <a:r>
              <a:t>入门级 · 难度系数 1-2  |  NOI 2025 大纲 · PPT 04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63040" y="5029200"/>
            <a:ext cx="96012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0">
                <a:solidFill>
                  <a:srgbClr val="95A5A6"/>
                </a:solidFill>
                <a:latin typeface="Microsoft YaHei"/>
              </a:defRPr>
            </a:pPr>
            <a:r>
              <a:t>本讲目标：亲手搭建 C++ 开发环境，理解编译全过程，写出第一个程序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从代码到结果的完整流程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编辑 → 编译 → 运行 → 调试 — 竞赛编程工作流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NOI 2025 大纲解读  |  PPT 04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1188720"/>
            <a:ext cx="1069848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0">
                <a:solidFill>
                  <a:srgbClr val="2C3E50"/>
                </a:solidFill>
                <a:latin typeface="Microsoft YaHei"/>
              </a:defRPr>
            </a:pPr>
            <a:r>
              <a:t>一个完整的竞赛解题流程包括以下步骤。熟练使用这套工作流可以大幅提高编程效率。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228600" y="1828800"/>
            <a:ext cx="2103120" cy="640080"/>
          </a:xfrm>
          <a:prstGeom prst="round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1. 编辑</a:t>
            </a:r>
            <a:br/>
            <a:r>
              <a:t>Edit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20040" y="2606040"/>
            <a:ext cx="1920240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编写源代码 .cpp</a:t>
            </a:r>
            <a:br/>
            <a:r>
              <a:t>选择IDE或编辑器</a:t>
            </a:r>
            <a:br/>
            <a:r>
              <a:t>注意代码风格和缩进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20040" y="4023360"/>
            <a:ext cx="192024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95A5A6"/>
                </a:solidFill>
                <a:latin typeface="Microsoft YaHei"/>
              </a:defRPr>
            </a:pPr>
            <a:r>
              <a:t>快捷键：Ctrl+N 新建</a:t>
            </a:r>
            <a:br/>
            <a:r>
              <a:t>Ctrl+S 保存</a:t>
            </a:r>
          </a:p>
        </p:txBody>
      </p:sp>
      <p:sp>
        <p:nvSpPr>
          <p:cNvPr id="11" name="Right Arrow 10"/>
          <p:cNvSpPr/>
          <p:nvPr/>
        </p:nvSpPr>
        <p:spPr>
          <a:xfrm>
            <a:off x="2331720" y="2011680"/>
            <a:ext cx="228600" cy="137160"/>
          </a:xfrm>
          <a:prstGeom prst="rightArrow">
            <a:avLst/>
          </a:prstGeom>
          <a:solidFill>
            <a:srgbClr val="95A5A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ounded Rectangle 11"/>
          <p:cNvSpPr/>
          <p:nvPr/>
        </p:nvSpPr>
        <p:spPr>
          <a:xfrm>
            <a:off x="2560320" y="1828800"/>
            <a:ext cx="2103120" cy="640080"/>
          </a:xfrm>
          <a:prstGeom prst="roundRect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2. 编译</a:t>
            </a:r>
            <a:br/>
            <a:r>
              <a:t>Compile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651760" y="2606040"/>
            <a:ext cx="1920240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g++ -O2 -std=c++14</a:t>
            </a:r>
            <a:br/>
            <a:r>
              <a:t>-Wall -o sol sol.cpp</a:t>
            </a:r>
            <a:br/>
            <a:r>
              <a:t>检查编译错误并修复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651760" y="4023360"/>
            <a:ext cx="192024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95A5A6"/>
                </a:solidFill>
                <a:latin typeface="Microsoft YaHei"/>
              </a:defRPr>
            </a:pPr>
            <a:r>
              <a:t>快捷键：F9 (Dev-C++)</a:t>
            </a:r>
          </a:p>
        </p:txBody>
      </p:sp>
      <p:sp>
        <p:nvSpPr>
          <p:cNvPr id="15" name="Right Arrow 14"/>
          <p:cNvSpPr/>
          <p:nvPr/>
        </p:nvSpPr>
        <p:spPr>
          <a:xfrm>
            <a:off x="4663440" y="2011680"/>
            <a:ext cx="228600" cy="137160"/>
          </a:xfrm>
          <a:prstGeom prst="rightArrow">
            <a:avLst/>
          </a:prstGeom>
          <a:solidFill>
            <a:srgbClr val="95A5A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ounded Rectangle 15"/>
          <p:cNvSpPr/>
          <p:nvPr/>
        </p:nvSpPr>
        <p:spPr>
          <a:xfrm>
            <a:off x="4892040" y="1828800"/>
            <a:ext cx="2103120" cy="640080"/>
          </a:xfrm>
          <a:prstGeom prst="round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3. 运行</a:t>
            </a:r>
            <a:br/>
            <a:r>
              <a:t>Run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83480" y="2606040"/>
            <a:ext cx="1920240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./sol &lt; in.txt &gt; out.txt</a:t>
            </a:r>
            <a:br/>
            <a:r>
              <a:t>或使用 freopen</a:t>
            </a:r>
            <a:br/>
            <a:r>
              <a:t>对比输出与预期结果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983480" y="4023360"/>
            <a:ext cx="192024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95A5A6"/>
                </a:solidFill>
                <a:latin typeface="Microsoft YaHei"/>
              </a:defRPr>
            </a:pPr>
            <a:r>
              <a:t>快捷键：F10 (Dev-C++)</a:t>
            </a:r>
          </a:p>
        </p:txBody>
      </p:sp>
      <p:sp>
        <p:nvSpPr>
          <p:cNvPr id="19" name="Right Arrow 18"/>
          <p:cNvSpPr/>
          <p:nvPr/>
        </p:nvSpPr>
        <p:spPr>
          <a:xfrm>
            <a:off x="6995160" y="2011680"/>
            <a:ext cx="228600" cy="137160"/>
          </a:xfrm>
          <a:prstGeom prst="rightArrow">
            <a:avLst/>
          </a:prstGeom>
          <a:solidFill>
            <a:srgbClr val="95A5A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ounded Rectangle 19"/>
          <p:cNvSpPr/>
          <p:nvPr/>
        </p:nvSpPr>
        <p:spPr>
          <a:xfrm>
            <a:off x="7223759" y="1828800"/>
            <a:ext cx="2103120" cy="640080"/>
          </a:xfrm>
          <a:prstGeom prst="roundRect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4. 验证</a:t>
            </a:r>
            <a:br/>
            <a:r>
              <a:t>Verify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199" y="2606040"/>
            <a:ext cx="1920240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diff out.txt ans.txt</a:t>
            </a:r>
            <a:br/>
            <a:r>
              <a:t>逐行对比输出</a:t>
            </a:r>
            <a:br/>
            <a:r>
              <a:t>判断AC/WA/TLE/RE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315199" y="4023360"/>
            <a:ext cx="192024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95A5A6"/>
                </a:solidFill>
                <a:latin typeface="Microsoft YaHei"/>
              </a:defRPr>
            </a:pPr>
            <a:r>
              <a:t>快捷键：Windows: fc命令</a:t>
            </a:r>
          </a:p>
        </p:txBody>
      </p:sp>
      <p:sp>
        <p:nvSpPr>
          <p:cNvPr id="23" name="Right Arrow 22"/>
          <p:cNvSpPr/>
          <p:nvPr/>
        </p:nvSpPr>
        <p:spPr>
          <a:xfrm>
            <a:off x="9326879" y="2011680"/>
            <a:ext cx="228600" cy="137160"/>
          </a:xfrm>
          <a:prstGeom prst="rightArrow">
            <a:avLst/>
          </a:prstGeom>
          <a:solidFill>
            <a:srgbClr val="95A5A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ounded Rectangle 23"/>
          <p:cNvSpPr/>
          <p:nvPr/>
        </p:nvSpPr>
        <p:spPr>
          <a:xfrm>
            <a:off x="9555480" y="1828800"/>
            <a:ext cx="2103120" cy="640080"/>
          </a:xfrm>
          <a:prstGeom prst="roundRect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5. 调试</a:t>
            </a:r>
            <a:br/>
            <a:r>
              <a:t>Debug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9646920" y="2606040"/>
            <a:ext cx="1920240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如果答案错误</a:t>
            </a:r>
            <a:br/>
            <a:r>
              <a:t>打印中间变量</a:t>
            </a:r>
            <a:br/>
            <a:r>
              <a:t>或使用断点单步调试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646920" y="4023360"/>
            <a:ext cx="192024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95A5A6"/>
                </a:solidFill>
                <a:latin typeface="Microsoft YaHei"/>
              </a:defRPr>
            </a:pPr>
            <a:r>
              <a:t>快捷键：F5 开始调试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31520" y="4754880"/>
            <a:ext cx="1069848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000" b="1">
                <a:solidFill>
                  <a:srgbClr val="1A3C6E"/>
                </a:solidFill>
                <a:latin typeface="Microsoft YaHei"/>
              </a:defRPr>
            </a:pPr>
            <a:r>
              <a:t>常见评测结果速查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274320" y="5166360"/>
            <a:ext cx="1828800" cy="365760"/>
          </a:xfrm>
          <a:prstGeom prst="round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AC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74320" y="5623560"/>
            <a:ext cx="1828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000" b="0">
                <a:solidFill>
                  <a:srgbClr val="2C3E50"/>
                </a:solidFill>
                <a:latin typeface="Microsoft YaHei"/>
              </a:defRPr>
            </a:pPr>
            <a:r>
              <a:t>Accepted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74320" y="5852160"/>
            <a:ext cx="1828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900" b="0">
                <a:solidFill>
                  <a:srgbClr val="95A5A6"/>
                </a:solidFill>
                <a:latin typeface="Microsoft YaHei"/>
              </a:defRPr>
            </a:pPr>
            <a:r>
              <a:t>答案正确 ✅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2286000" y="5166360"/>
            <a:ext cx="1828800" cy="365760"/>
          </a:xfrm>
          <a:prstGeom prst="roundRect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WA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2286000" y="5623560"/>
            <a:ext cx="1828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000" b="0">
                <a:solidFill>
                  <a:srgbClr val="2C3E50"/>
                </a:solidFill>
                <a:latin typeface="Microsoft YaHei"/>
              </a:defRPr>
            </a:pPr>
            <a:r>
              <a:t>Wrong Answer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286000" y="5852160"/>
            <a:ext cx="1828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900" b="0">
                <a:solidFill>
                  <a:srgbClr val="95A5A6"/>
                </a:solidFill>
                <a:latin typeface="Microsoft YaHei"/>
              </a:defRPr>
            </a:pPr>
            <a:r>
              <a:t>答案错误（逻辑有Bug）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4297680" y="5166360"/>
            <a:ext cx="1828800" cy="365760"/>
          </a:xfrm>
          <a:prstGeom prst="roundRect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TLE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297680" y="5623560"/>
            <a:ext cx="1828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000" b="0">
                <a:solidFill>
                  <a:srgbClr val="2C3E50"/>
                </a:solidFill>
                <a:latin typeface="Microsoft YaHei"/>
              </a:defRPr>
            </a:pPr>
            <a:r>
              <a:t>Time Limit Exceeded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297680" y="5852160"/>
            <a:ext cx="1828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900" b="0">
                <a:solidFill>
                  <a:srgbClr val="95A5A6"/>
                </a:solidFill>
                <a:latin typeface="Microsoft YaHei"/>
              </a:defRPr>
            </a:pPr>
            <a:r>
              <a:t>运行超时（算法太慢）</a:t>
            </a:r>
          </a:p>
        </p:txBody>
      </p:sp>
      <p:sp>
        <p:nvSpPr>
          <p:cNvPr id="37" name="Rounded Rectangle 36"/>
          <p:cNvSpPr/>
          <p:nvPr/>
        </p:nvSpPr>
        <p:spPr>
          <a:xfrm>
            <a:off x="6309360" y="5166360"/>
            <a:ext cx="1828800" cy="365760"/>
          </a:xfrm>
          <a:prstGeom prst="roundRect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MLE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6309360" y="5623560"/>
            <a:ext cx="1828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000" b="0">
                <a:solidFill>
                  <a:srgbClr val="2C3E50"/>
                </a:solidFill>
                <a:latin typeface="Microsoft YaHei"/>
              </a:defRPr>
            </a:pPr>
            <a:r>
              <a:t>Memory Limit Exceeded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309360" y="5852160"/>
            <a:ext cx="1828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900" b="0">
                <a:solidFill>
                  <a:srgbClr val="95A5A6"/>
                </a:solidFill>
                <a:latin typeface="Microsoft YaHei"/>
              </a:defRPr>
            </a:pPr>
            <a:r>
              <a:t>超内存（数组太大）</a:t>
            </a:r>
          </a:p>
        </p:txBody>
      </p:sp>
      <p:sp>
        <p:nvSpPr>
          <p:cNvPr id="40" name="Rounded Rectangle 39"/>
          <p:cNvSpPr/>
          <p:nvPr/>
        </p:nvSpPr>
        <p:spPr>
          <a:xfrm>
            <a:off x="8321040" y="5166360"/>
            <a:ext cx="1828800" cy="365760"/>
          </a:xfrm>
          <a:prstGeom prst="roundRect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RE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8321040" y="5623560"/>
            <a:ext cx="1828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000" b="0">
                <a:solidFill>
                  <a:srgbClr val="2C3E50"/>
                </a:solidFill>
                <a:latin typeface="Microsoft YaHei"/>
              </a:defRPr>
            </a:pPr>
            <a:r>
              <a:t>Runtime Error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8321040" y="5852160"/>
            <a:ext cx="1828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900" b="0">
                <a:solidFill>
                  <a:srgbClr val="95A5A6"/>
                </a:solidFill>
                <a:latin typeface="Microsoft YaHei"/>
              </a:defRPr>
            </a:pPr>
            <a:r>
              <a:t>运行错误（越界/除零）</a:t>
            </a:r>
          </a:p>
        </p:txBody>
      </p:sp>
      <p:sp>
        <p:nvSpPr>
          <p:cNvPr id="43" name="Rounded Rectangle 42"/>
          <p:cNvSpPr/>
          <p:nvPr/>
        </p:nvSpPr>
        <p:spPr>
          <a:xfrm>
            <a:off x="10332720" y="5166360"/>
            <a:ext cx="1828800" cy="365760"/>
          </a:xfrm>
          <a:prstGeom prst="roundRect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CE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0332720" y="5623560"/>
            <a:ext cx="1828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000" b="0">
                <a:solidFill>
                  <a:srgbClr val="2C3E50"/>
                </a:solidFill>
                <a:latin typeface="Microsoft YaHei"/>
              </a:defRPr>
            </a:pPr>
            <a:r>
              <a:t>Compilation Error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0332720" y="5852160"/>
            <a:ext cx="1828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900" b="0">
                <a:solidFill>
                  <a:srgbClr val="95A5A6"/>
                </a:solidFill>
                <a:latin typeface="Microsoft YaHei"/>
              </a:defRPr>
            </a:pPr>
            <a:r>
              <a:t>编译错误（语法错误）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本讲知识小结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编程环境搭建与使用 — 核心要点回顾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NOI 2025 大纲解读  |  PPT 04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28600" y="1188720"/>
            <a:ext cx="2743200" cy="502920"/>
          </a:xfrm>
          <a:prstGeom prst="round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📝 语言分类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20040" y="1920240"/>
            <a:ext cx="25603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编译型(C/C++)一次翻译、独立运行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20040" y="2468880"/>
            <a:ext cx="25603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解释型(Python)边解释边执行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20040" y="3017520"/>
            <a:ext cx="25603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CCF推荐C++14标准(-std=c++14)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3200400" y="1188720"/>
            <a:ext cx="2743200" cy="502920"/>
          </a:xfrm>
          <a:prstGeom prst="roundRect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🔧 开发环境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91840" y="1920240"/>
            <a:ext cx="25603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Windows: Dev-C++ (F9编译/F10运行)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291840" y="2468880"/>
            <a:ext cx="25603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Linux: g++ -o out src.cpp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291840" y="3017520"/>
            <a:ext cx="25603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VS Code: 轻量强大，插件丰富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172200" y="1188720"/>
            <a:ext cx="2743200" cy="502920"/>
          </a:xfrm>
          <a:prstGeom prst="round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⚙️ 编译过程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263640" y="1920240"/>
            <a:ext cx="25603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预处理(#展开) → 编译(汇编代码)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263640" y="2468880"/>
            <a:ext cx="25603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→ 汇编(机器码) → 链接(可执行)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263640" y="3017520"/>
            <a:ext cx="25603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竞赛命令: g++ -O2 -std=c++14 -Wall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9144000" y="1188720"/>
            <a:ext cx="2743200" cy="502920"/>
          </a:xfrm>
          <a:prstGeom prst="roundRect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📂 IO重定向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235440" y="1920240"/>
            <a:ext cx="25603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freopen("in.txt","r",stdin)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235440" y="2468880"/>
            <a:ext cx="25603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freopen("out.txt","w",stdout)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235440" y="3017520"/>
            <a:ext cx="25603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命令行: ./prog &lt; in.txt &gt; out.txt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31520" y="4937760"/>
            <a:ext cx="106984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500" b="1">
                <a:solidFill>
                  <a:srgbClr val="C0392B"/>
                </a:solidFill>
                <a:latin typeface="Microsoft YaHei"/>
              </a:defRPr>
            </a:pPr>
            <a:r>
              <a:t>📌 本讲是后续所有编程练习的基础。请确保亲手完成：安装IDE → 写Hello World → 编译 → 运行 的全流程。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371600" y="2103120"/>
            <a:ext cx="941832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5200" b="1">
                <a:solidFill>
                  <a:srgbClr val="FFFFFF"/>
                </a:solidFill>
                <a:latin typeface="Microsoft YaHei"/>
              </a:defRPr>
            </a:pPr>
            <a:r>
              <a:t>谢谢！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3017520"/>
            <a:ext cx="94183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2400" b="0">
                <a:solidFill>
                  <a:srgbClr val="3D7ED8"/>
                </a:solidFill>
                <a:latin typeface="Microsoft YaHei"/>
              </a:defRPr>
            </a:pPr>
            <a:r>
              <a:t>下一讲：NOI 竞赛规则与基础概念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3840480"/>
            <a:ext cx="94183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600" b="0">
                <a:solidFill>
                  <a:srgbClr val="95A5A6"/>
                </a:solidFill>
                <a:latin typeface="Microsoft YaHei"/>
              </a:defRPr>
            </a:pPr>
            <a:r>
              <a:t>PPT 05 — ASCII码 / 头文件 / 命名空间 / 评测结果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5029200"/>
            <a:ext cx="94183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中国计算机学会 (CCF) · noi.ccf.org.cn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本讲内容概览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6 个核心主题 — 从零开始搭建编程环境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NOI 2025 大纲解读  |  PPT 04</a:t>
            </a:r>
          </a:p>
        </p:txBody>
      </p:sp>
      <p:sp>
        <p:nvSpPr>
          <p:cNvPr id="7" name="Oval 6"/>
          <p:cNvSpPr/>
          <p:nvPr/>
        </p:nvSpPr>
        <p:spPr>
          <a:xfrm>
            <a:off x="914400" y="1188720"/>
            <a:ext cx="502920" cy="502920"/>
          </a:xfrm>
          <a:prstGeom prst="ellipse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  <a:latin typeface="Microsoft YaHei"/>
              </a:defRPr>
            </a:pPr>
            <a:r>
              <a:t>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45920" y="1207008"/>
            <a:ext cx="41148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000" b="1">
                <a:solidFill>
                  <a:srgbClr val="1A3C6E"/>
                </a:solidFill>
                <a:latin typeface="Microsoft YaHei"/>
              </a:defRPr>
            </a:pPr>
            <a:r>
              <a:t>程序设计语言概述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645920" y="1481328"/>
            <a:ext cx="8686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95A5A6"/>
                </a:solidFill>
                <a:latin typeface="Microsoft YaHei"/>
              </a:defRPr>
            </a:pPr>
            <a:r>
              <a:t>编译型 vs 解释型 / C++标准版本 / C++14推荐</a:t>
            </a:r>
          </a:p>
        </p:txBody>
      </p:sp>
      <p:sp>
        <p:nvSpPr>
          <p:cNvPr id="10" name="Oval 9"/>
          <p:cNvSpPr/>
          <p:nvPr/>
        </p:nvSpPr>
        <p:spPr>
          <a:xfrm>
            <a:off x="914400" y="2057400"/>
            <a:ext cx="502920" cy="502920"/>
          </a:xfrm>
          <a:prstGeom prst="ellipse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  <a:latin typeface="Microsoft YaHei"/>
              </a:defRPr>
            </a:pPr>
            <a:r>
              <a:t>02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645920" y="2075688"/>
            <a:ext cx="41148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000" b="1">
                <a:solidFill>
                  <a:srgbClr val="1A3C6E"/>
                </a:solidFill>
                <a:latin typeface="Microsoft YaHei"/>
              </a:defRPr>
            </a:pPr>
            <a:r>
              <a:t>Windows 环境搭建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645920" y="2350008"/>
            <a:ext cx="8686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95A5A6"/>
                </a:solidFill>
                <a:latin typeface="Microsoft YaHei"/>
              </a:defRPr>
            </a:pPr>
            <a:r>
              <a:t>Dev-C++ 安装 / 第一个程序 / 编译运行 / 调试</a:t>
            </a:r>
          </a:p>
        </p:txBody>
      </p:sp>
      <p:sp>
        <p:nvSpPr>
          <p:cNvPr id="13" name="Oval 12"/>
          <p:cNvSpPr/>
          <p:nvPr/>
        </p:nvSpPr>
        <p:spPr>
          <a:xfrm>
            <a:off x="914400" y="2926080"/>
            <a:ext cx="502920" cy="502920"/>
          </a:xfrm>
          <a:prstGeom prst="ellipse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  <a:latin typeface="Microsoft YaHei"/>
              </a:defRPr>
            </a:pPr>
            <a:r>
              <a:t>03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645920" y="2944368"/>
            <a:ext cx="41148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000" b="1">
                <a:solidFill>
                  <a:srgbClr val="1A3C6E"/>
                </a:solidFill>
                <a:latin typeface="Microsoft YaHei"/>
              </a:defRPr>
            </a:pPr>
            <a:r>
              <a:t>Linux 环境搭建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645920" y="3218688"/>
            <a:ext cx="8686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95A5A6"/>
                </a:solidFill>
                <a:latin typeface="Microsoft YaHei"/>
              </a:defRPr>
            </a:pPr>
            <a:r>
              <a:t>g++ 安装与编译 / 常用编译选项 / 命令行操作</a:t>
            </a:r>
          </a:p>
        </p:txBody>
      </p:sp>
      <p:sp>
        <p:nvSpPr>
          <p:cNvPr id="16" name="Oval 15"/>
          <p:cNvSpPr/>
          <p:nvPr/>
        </p:nvSpPr>
        <p:spPr>
          <a:xfrm>
            <a:off x="914400" y="3794759"/>
            <a:ext cx="502920" cy="502920"/>
          </a:xfrm>
          <a:prstGeom prst="ellipse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  <a:latin typeface="Microsoft YaHei"/>
              </a:defRPr>
            </a:pPr>
            <a:r>
              <a:t>04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645920" y="3813047"/>
            <a:ext cx="41148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000" b="1">
                <a:solidFill>
                  <a:srgbClr val="1A3C6E"/>
                </a:solidFill>
                <a:latin typeface="Microsoft YaHei"/>
              </a:defRPr>
            </a:pPr>
            <a:r>
              <a:t>代码编辑器与 IDE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645920" y="4087367"/>
            <a:ext cx="8686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95A5A6"/>
                </a:solidFill>
                <a:latin typeface="Microsoft YaHei"/>
              </a:defRPr>
            </a:pPr>
            <a:r>
              <a:t>Dev-C++ / Code::Blocks / VS Code / Vim</a:t>
            </a:r>
          </a:p>
        </p:txBody>
      </p:sp>
      <p:sp>
        <p:nvSpPr>
          <p:cNvPr id="19" name="Oval 18"/>
          <p:cNvSpPr/>
          <p:nvPr/>
        </p:nvSpPr>
        <p:spPr>
          <a:xfrm>
            <a:off x="914400" y="4663440"/>
            <a:ext cx="502920" cy="502920"/>
          </a:xfrm>
          <a:prstGeom prst="ellipse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  <a:latin typeface="Microsoft YaHei"/>
              </a:defRPr>
            </a:pPr>
            <a:r>
              <a:t>05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645920" y="4681728"/>
            <a:ext cx="41148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000" b="1">
                <a:solidFill>
                  <a:srgbClr val="1A3C6E"/>
                </a:solidFill>
                <a:latin typeface="Microsoft YaHei"/>
              </a:defRPr>
            </a:pPr>
            <a:r>
              <a:t>编译全过程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645920" y="4956048"/>
            <a:ext cx="8686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95A5A6"/>
                </a:solidFill>
                <a:latin typeface="Microsoft YaHei"/>
              </a:defRPr>
            </a:pPr>
            <a:r>
              <a:t>预处理 → 编译 → 汇编 → 链接 四阶段详解</a:t>
            </a:r>
          </a:p>
        </p:txBody>
      </p:sp>
      <p:sp>
        <p:nvSpPr>
          <p:cNvPr id="22" name="Oval 21"/>
          <p:cNvSpPr/>
          <p:nvPr/>
        </p:nvSpPr>
        <p:spPr>
          <a:xfrm>
            <a:off x="914400" y="5532120"/>
            <a:ext cx="502920" cy="502920"/>
          </a:xfrm>
          <a:prstGeom prst="ellipse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  <a:latin typeface="Microsoft YaHei"/>
              </a:defRPr>
            </a:pPr>
            <a:r>
              <a:t>06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645920" y="5550408"/>
            <a:ext cx="41148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000" b="1">
                <a:solidFill>
                  <a:srgbClr val="1A3C6E"/>
                </a:solidFill>
                <a:latin typeface="Microsoft YaHei"/>
              </a:defRPr>
            </a:pPr>
            <a:r>
              <a:t>文件重定向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645920" y="5824728"/>
            <a:ext cx="8686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95A5A6"/>
                </a:solidFill>
                <a:latin typeface="Microsoft YaHei"/>
              </a:defRPr>
            </a:pPr>
            <a:r>
              <a:t>freopen() / 命令行 &lt; &gt; / 竞赛读写规范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程序设计语言概述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编译型 vs 解释型 — C++ 为什么是竞赛首选？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NOI 2025 大纲解读  |  PPT 04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1188720"/>
            <a:ext cx="50292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000" b="1">
                <a:solidFill>
                  <a:srgbClr val="1A3C6E"/>
                </a:solidFill>
                <a:latin typeface="Microsoft YaHei"/>
              </a:defRPr>
            </a:pPr>
            <a:r>
              <a:t>两类语言的对比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65760" y="1645920"/>
            <a:ext cx="5303520" cy="2377440"/>
          </a:xfrm>
          <a:prstGeom prst="round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48640" y="1719072"/>
            <a:ext cx="493776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🔧 编译型语言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4360" y="2148840"/>
            <a:ext cx="4846320" cy="35661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源代码一次性翻译为机器码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4360" y="2505456"/>
            <a:ext cx="4846320" cy="35661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编译后生成独立的可执行文件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4360" y="2862072"/>
            <a:ext cx="4846320" cy="35661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运行速度快，适合性能要求高的场景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4360" y="3218688"/>
            <a:ext cx="4846320" cy="35661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编译时发现语法错误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94360" y="3575304"/>
            <a:ext cx="4846320" cy="35661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代表：C / C++ / Go / Rust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309360" y="1645920"/>
            <a:ext cx="5486400" cy="2377440"/>
          </a:xfrm>
          <a:prstGeom prst="roundRect">
            <a:avLst/>
          </a:prstGeom>
          <a:solidFill>
            <a:srgbClr val="D5F5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92240" y="1719072"/>
            <a:ext cx="5120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🚀 解释型语言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537960" y="2148840"/>
            <a:ext cx="5029200" cy="35661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逐行翻译并执行（边解释边运行）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537960" y="2505456"/>
            <a:ext cx="5029200" cy="35661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不需要单独的编译步骤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537960" y="2862072"/>
            <a:ext cx="5029200" cy="35661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开发效率高，但运行速度较慢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537960" y="3218688"/>
            <a:ext cx="5029200" cy="35661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运行时才发现错误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537960" y="3575304"/>
            <a:ext cx="5029200" cy="35661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代表：Python / JavaScript / PHP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31520" y="4297680"/>
            <a:ext cx="1069848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000" b="1">
                <a:solidFill>
                  <a:srgbClr val="1A3C6E"/>
                </a:solidFill>
                <a:latin typeface="Microsoft YaHei"/>
              </a:defRPr>
            </a:pPr>
            <a:r>
              <a:t>C++ 标准版本演进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320040" y="4754880"/>
            <a:ext cx="2103120" cy="411480"/>
          </a:xfrm>
          <a:prstGeom prst="round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500" b="1">
                <a:solidFill>
                  <a:srgbClr val="FFFFFF"/>
                </a:solidFill>
                <a:latin typeface="Microsoft YaHei"/>
              </a:defRPr>
            </a:pPr>
            <a:r>
              <a:t>C++98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65760" y="5257800"/>
            <a:ext cx="201168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第一个ISO标准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65760" y="5532120"/>
            <a:ext cx="20116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000" b="0">
                <a:solidFill>
                  <a:srgbClr val="95A5A6"/>
                </a:solidFill>
                <a:latin typeface="Microsoft YaHei"/>
              </a:defRPr>
            </a:pPr>
            <a:r>
              <a:t>基础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2651760" y="4754880"/>
            <a:ext cx="2103120" cy="411480"/>
          </a:xfrm>
          <a:prstGeom prst="round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500" b="1">
                <a:solidFill>
                  <a:srgbClr val="FFFFFF"/>
                </a:solidFill>
                <a:latin typeface="Microsoft YaHei"/>
              </a:defRPr>
            </a:pPr>
            <a:r>
              <a:t>C++11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697480" y="5257800"/>
            <a:ext cx="201168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auto/范围for/lambda/智能指针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697480" y="5532120"/>
            <a:ext cx="20116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000" b="0">
                <a:solidFill>
                  <a:srgbClr val="95A5A6"/>
                </a:solidFill>
                <a:latin typeface="Microsoft YaHei"/>
              </a:defRPr>
            </a:pPr>
            <a:r>
              <a:t>重大更新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4983479" y="4754880"/>
            <a:ext cx="2103120" cy="411480"/>
          </a:xfrm>
          <a:prstGeom prst="round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500" b="1">
                <a:solidFill>
                  <a:srgbClr val="FFFFFF"/>
                </a:solidFill>
                <a:latin typeface="Microsoft YaHei"/>
              </a:defRPr>
            </a:pPr>
            <a:r>
              <a:t>C++14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029199" y="5257800"/>
            <a:ext cx="201168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泛型lambda/变量模板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029199" y="5532120"/>
            <a:ext cx="20116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000" b="0">
                <a:solidFill>
                  <a:srgbClr val="95A5A6"/>
                </a:solidFill>
                <a:latin typeface="Microsoft YaHei"/>
              </a:defRPr>
            </a:pPr>
            <a:r>
              <a:t>CCF推荐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7315199" y="4754880"/>
            <a:ext cx="2103120" cy="411480"/>
          </a:xfrm>
          <a:prstGeom prst="roundRect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500" b="1">
                <a:solidFill>
                  <a:srgbClr val="FFFFFF"/>
                </a:solidFill>
                <a:latin typeface="Microsoft YaHei"/>
              </a:defRPr>
            </a:pPr>
            <a:r>
              <a:t>C++17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7360919" y="5257800"/>
            <a:ext cx="201168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结构化绑定/if constexpr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360919" y="5532120"/>
            <a:ext cx="20116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000" b="0">
                <a:solidFill>
                  <a:srgbClr val="95A5A6"/>
                </a:solidFill>
                <a:latin typeface="Microsoft YaHei"/>
              </a:defRPr>
            </a:pPr>
            <a:r>
              <a:t>现代C++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9646919" y="4754880"/>
            <a:ext cx="2103120" cy="411480"/>
          </a:xfrm>
          <a:prstGeom prst="roundRect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500" b="1">
                <a:solidFill>
                  <a:srgbClr val="FFFFFF"/>
                </a:solidFill>
                <a:latin typeface="Microsoft YaHei"/>
              </a:defRPr>
            </a:pPr>
            <a:r>
              <a:t>C++20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9692639" y="5257800"/>
            <a:ext cx="201168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概念/协程/范围库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9692639" y="5532120"/>
            <a:ext cx="20116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000" b="0">
                <a:solidFill>
                  <a:srgbClr val="95A5A6"/>
                </a:solidFill>
                <a:latin typeface="Microsoft YaHei"/>
              </a:defRPr>
            </a:pPr>
            <a:r>
              <a:t>最新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31520" y="6035040"/>
            <a:ext cx="1069848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1">
                <a:solidFill>
                  <a:srgbClr val="C0392B"/>
                </a:solidFill>
                <a:latin typeface="Microsoft YaHei"/>
              </a:defRPr>
            </a:pPr>
            <a:r>
              <a:t>📌 CCF 官方推荐 C++14 标准。编译时使用 -std=c++14 选项。本套PPT所有代码兼容 C++14。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Windows 环境搭建 — Dev-C++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安装 + 第一个程序 + 编译运行 + 简单调试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NOI 2025 大纲解读  |  PPT 04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1188720"/>
            <a:ext cx="50292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000" b="1">
                <a:solidFill>
                  <a:srgbClr val="1A3C6E"/>
                </a:solidFill>
                <a:latin typeface="Microsoft YaHei"/>
              </a:defRPr>
            </a:pPr>
            <a:r>
              <a:t>Dev-C++ 核心操作流程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228600" y="1691640"/>
            <a:ext cx="2103120" cy="457200"/>
          </a:xfrm>
          <a:prstGeom prst="round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800" b="1">
                <a:solidFill>
                  <a:srgbClr val="FFFFFF"/>
                </a:solidFill>
                <a:latin typeface="Microsoft YaHei"/>
              </a:defRPr>
            </a:pPr>
            <a:r>
              <a:t>1. 安装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20040" y="2286000"/>
            <a:ext cx="1920240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下载并安装 Dev-C++</a:t>
            </a:r>
            <a:br/>
            <a:r>
              <a:t>（推荐 Orwell Dev-C++ 5.11）</a:t>
            </a:r>
            <a:br/>
            <a:r>
              <a:t>首次运行选择中文界面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2560320" y="1691640"/>
            <a:ext cx="2103120" cy="457200"/>
          </a:xfrm>
          <a:prstGeom prst="roundRect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800" b="1">
                <a:solidFill>
                  <a:srgbClr val="FFFFFF"/>
                </a:solidFill>
                <a:latin typeface="Microsoft YaHei"/>
              </a:defRPr>
            </a:pPr>
            <a:r>
              <a:t>2. 新建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651760" y="2286000"/>
            <a:ext cx="1920240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文件 → 新建 → 源代码</a:t>
            </a:r>
            <a:br/>
            <a:r>
              <a:t>（或 Ctrl+N）</a:t>
            </a:r>
            <a:br/>
            <a:r>
              <a:t>输入你的第一个程序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892040" y="1691640"/>
            <a:ext cx="2103120" cy="457200"/>
          </a:xfrm>
          <a:prstGeom prst="round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800" b="1">
                <a:solidFill>
                  <a:srgbClr val="FFFFFF"/>
                </a:solidFill>
                <a:latin typeface="Microsoft YaHei"/>
              </a:defRPr>
            </a:pPr>
            <a:r>
              <a:t>3. 编译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983480" y="2286000"/>
            <a:ext cx="1920240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运行 → 编译（F9）</a:t>
            </a:r>
            <a:br/>
            <a:r>
              <a:t>检查语法错误</a:t>
            </a:r>
            <a:br/>
            <a:r>
              <a:t>底部输出窗口查看结果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223759" y="1691640"/>
            <a:ext cx="2103120" cy="457200"/>
          </a:xfrm>
          <a:prstGeom prst="roundRect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800" b="1">
                <a:solidFill>
                  <a:srgbClr val="FFFFFF"/>
                </a:solidFill>
                <a:latin typeface="Microsoft YaHei"/>
              </a:defRPr>
            </a:pPr>
            <a:r>
              <a:t>4. 运行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315199" y="2286000"/>
            <a:ext cx="1920240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运行 → 运行（F10）</a:t>
            </a:r>
            <a:br/>
            <a:r>
              <a:t>弹出控制台窗口</a:t>
            </a:r>
            <a:br/>
            <a:r>
              <a:t>查看程序输出结果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9555480" y="1691640"/>
            <a:ext cx="2103120" cy="457200"/>
          </a:xfrm>
          <a:prstGeom prst="roundRect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800" b="1">
                <a:solidFill>
                  <a:srgbClr val="FFFFFF"/>
                </a:solidFill>
                <a:latin typeface="Microsoft YaHei"/>
              </a:defRPr>
            </a:pPr>
            <a:r>
              <a:t>5. 调试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46920" y="2286000"/>
            <a:ext cx="1920240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设置断点（点击行号旁）</a:t>
            </a:r>
            <a:br/>
            <a:r>
              <a:t>运行 → 调试（F5）</a:t>
            </a:r>
            <a:br/>
            <a:r>
              <a:t>单步执行观察变量变化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31520" y="4114800"/>
            <a:ext cx="5303520" cy="21082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 tIns="50800" bIns="50800"/>
          <a:lstStyle/>
          <a:p>
            <a:pPr algn="ctr">
              <a:spcAft>
                <a:spcPts val="100"/>
              </a:spcAft>
              <a:defRPr sz="1400">
                <a:solidFill>
                  <a:srgbClr val="FFFFFF"/>
                </a:solidFill>
                <a:latin typeface="Consolas"/>
              </a:defRPr>
            </a:pPr>
            <a:r>
              <a:t>// 我的第一个 C++ 程序</a:t>
            </a:r>
          </a:p>
          <a:p>
            <a:pPr>
              <a:spcAft>
                <a:spcPts val="100"/>
              </a:spcAft>
              <a:defRPr sz="1400">
                <a:solidFill>
                  <a:srgbClr val="FFFFFF"/>
                </a:solidFill>
                <a:latin typeface="Consolas"/>
              </a:defRPr>
            </a:pPr>
            <a:r>
              <a:t>#include &lt;iostream&gt;</a:t>
            </a:r>
          </a:p>
          <a:p>
            <a:pPr>
              <a:spcAft>
                <a:spcPts val="100"/>
              </a:spcAft>
              <a:defRPr sz="1400">
                <a:solidFill>
                  <a:srgbClr val="FFFFFF"/>
                </a:solidFill>
                <a:latin typeface="Consolas"/>
              </a:defRPr>
            </a:pPr>
            <a:r>
              <a:t>using namespace std;</a:t>
            </a:r>
          </a:p>
          <a:p>
            <a:pPr>
              <a:spcAft>
                <a:spcPts val="100"/>
              </a:spcAft>
              <a:defRPr sz="14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400">
                <a:solidFill>
                  <a:srgbClr val="FFFFFF"/>
                </a:solidFill>
                <a:latin typeface="Consolas"/>
              </a:defRPr>
            </a:pPr>
            <a:r>
              <a:t>int main() {</a:t>
            </a:r>
          </a:p>
          <a:p>
            <a:pPr>
              <a:spcAft>
                <a:spcPts val="100"/>
              </a:spcAft>
              <a:defRPr sz="1400">
                <a:solidFill>
                  <a:srgbClr val="FFFFFF"/>
                </a:solidFill>
                <a:latin typeface="Consolas"/>
              </a:defRPr>
            </a:pPr>
            <a:r>
              <a:t>    cout &lt;&lt; "Hello, World!" &lt;&lt; endl;</a:t>
            </a:r>
          </a:p>
          <a:p>
            <a:pPr>
              <a:spcAft>
                <a:spcPts val="100"/>
              </a:spcAft>
              <a:defRPr sz="1400">
                <a:solidFill>
                  <a:srgbClr val="FFFFFF"/>
                </a:solidFill>
                <a:latin typeface="Consolas"/>
              </a:defRPr>
            </a:pPr>
            <a:r>
              <a:t>    return 0;</a:t>
            </a:r>
          </a:p>
          <a:p>
            <a:pPr>
              <a:spcAft>
                <a:spcPts val="100"/>
              </a:spcAft>
              <a:defRPr sz="14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00800" y="4114800"/>
            <a:ext cx="5029200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代码逐行解释：</a:t>
            </a:r>
            <a:br/>
            <a:r>
              <a:t>  // ... — 单行注释，编译器忽略</a:t>
            </a:r>
            <a:br/>
            <a:r>
              <a:t>  #include &lt;iostream&gt; — 引入输入输出流头文件</a:t>
            </a:r>
            <a:br/>
            <a:r>
              <a:t>  using namespace std; — 使用标准命名空间</a:t>
            </a:r>
            <a:br/>
            <a:r>
              <a:t>  int main() { ... } — 主函数，程序入口</a:t>
            </a:r>
            <a:br/>
            <a:r>
              <a:t>  cout &lt;&lt; ... — 向控制台输出内容</a:t>
            </a:r>
            <a:br/>
            <a:r>
              <a:t>  endl — 换行</a:t>
            </a:r>
            <a:br/>
            <a:r>
              <a:t>  return 0; — 程序正常结束，返回0给操作系统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Linux 环境搭建 — g++ 编译器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命令行编译 — 竞赛选手的必备技能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NOI 2025 大纲解读  |  PPT 04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1188720"/>
            <a:ext cx="1069848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000" b="1">
                <a:solidFill>
                  <a:srgbClr val="1A3C6E"/>
                </a:solidFill>
                <a:latin typeface="Microsoft YaHei"/>
              </a:defRPr>
            </a:pPr>
            <a:r>
              <a:t>安装与基本编译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731520" y="1645920"/>
            <a:ext cx="6400800" cy="22352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 tIns="50800" bIns="50800"/>
          <a:lstStyle/>
          <a:p>
            <a:pPr algn="ctr">
              <a:spcAft>
                <a:spcPts val="100"/>
              </a:spcAft>
              <a:defRPr sz="1300">
                <a:solidFill>
                  <a:srgbClr val="FFFFFF"/>
                </a:solidFill>
                <a:latin typeface="Consolas"/>
              </a:defRPr>
            </a:pPr>
            <a:r>
              <a:t># 安装 g++ (Ubuntu/Debian)</a:t>
            </a:r>
          </a:p>
          <a:p>
            <a:pPr>
              <a:spcAft>
                <a:spcPts val="100"/>
              </a:spcAft>
              <a:defRPr sz="1300">
                <a:solidFill>
                  <a:srgbClr val="FFFFFF"/>
                </a:solidFill>
                <a:latin typeface="Consolas"/>
              </a:defRPr>
            </a:pPr>
            <a:r>
              <a:t>$ sudo apt-get install g++</a:t>
            </a:r>
          </a:p>
          <a:p>
            <a:pPr>
              <a:spcAft>
                <a:spcPts val="100"/>
              </a:spcAft>
              <a:defRPr sz="13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300">
                <a:solidFill>
                  <a:srgbClr val="FFFFFF"/>
                </a:solidFill>
                <a:latin typeface="Consolas"/>
              </a:defRPr>
            </a:pPr>
            <a:r>
              <a:t># 编译单个源文件</a:t>
            </a:r>
          </a:p>
          <a:p>
            <a:pPr>
              <a:spcAft>
                <a:spcPts val="100"/>
              </a:spcAft>
              <a:defRPr sz="1300">
                <a:solidFill>
                  <a:srgbClr val="FFFFFF"/>
                </a:solidFill>
                <a:latin typeface="Consolas"/>
              </a:defRPr>
            </a:pPr>
            <a:r>
              <a:t>$ g++ -o hello hello.cpp</a:t>
            </a:r>
          </a:p>
          <a:p>
            <a:pPr>
              <a:spcAft>
                <a:spcPts val="100"/>
              </a:spcAft>
              <a:defRPr sz="13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300">
                <a:solidFill>
                  <a:srgbClr val="FFFFFF"/>
                </a:solidFill>
                <a:latin typeface="Consolas"/>
              </a:defRPr>
            </a:pPr>
            <a:r>
              <a:t># 运行生成的可执行文件</a:t>
            </a:r>
          </a:p>
          <a:p>
            <a:pPr>
              <a:spcAft>
                <a:spcPts val="100"/>
              </a:spcAft>
              <a:defRPr sz="1300">
                <a:solidFill>
                  <a:srgbClr val="FFFFFF"/>
                </a:solidFill>
                <a:latin typeface="Consolas"/>
              </a:defRPr>
            </a:pPr>
            <a:r>
              <a:t>$ ./hello</a:t>
            </a:r>
          </a:p>
          <a:p>
            <a:pPr>
              <a:spcAft>
                <a:spcPts val="100"/>
              </a:spcAft>
              <a:defRPr sz="1300">
                <a:solidFill>
                  <a:srgbClr val="FFFFFF"/>
                </a:solidFill>
                <a:latin typeface="Consolas"/>
              </a:defRPr>
            </a:pPr>
            <a:r>
              <a:t>Hello, World!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498079" y="1645920"/>
            <a:ext cx="4114800" cy="10972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g++ 基本用法：</a:t>
            </a:r>
            <a:br/>
            <a:r>
              <a:t>  g++ [选项] 源文件</a:t>
            </a:r>
            <a:br/>
            <a:br/>
            <a:r>
              <a:t>  -o output  指定输出文件名</a:t>
            </a:r>
            <a:br/>
            <a:r>
              <a:t>  ./output   运行（./表示当前目录）</a:t>
            </a:r>
            <a:br/>
            <a:r>
              <a:t>  无 -o 时默认生成 a.out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1520" y="3017520"/>
            <a:ext cx="1069848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000" b="1">
                <a:solidFill>
                  <a:srgbClr val="1A3C6E"/>
                </a:solidFill>
                <a:latin typeface="Microsoft YaHei"/>
              </a:defRPr>
            </a:pPr>
            <a:r>
              <a:t>常用编译选项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57200" y="3474720"/>
            <a:ext cx="1828800" cy="548640"/>
          </a:xfrm>
          <a:prstGeom prst="round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-o &lt;file&gt;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468880" y="3493008"/>
            <a:ext cx="137160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指定输出文件名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468880" y="3767328"/>
            <a:ext cx="347472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g++ -o myprog code.cpp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217920" y="3474720"/>
            <a:ext cx="1828800" cy="548640"/>
          </a:xfrm>
          <a:prstGeom prst="roundRect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-Wall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229600" y="3493008"/>
            <a:ext cx="137160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显示所有警告信息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229600" y="3767328"/>
            <a:ext cx="347472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帮助发现潜在错误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457200" y="4251959"/>
            <a:ext cx="1828800" cy="548640"/>
          </a:xfrm>
          <a:prstGeom prst="round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-O2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468880" y="4270247"/>
            <a:ext cx="137160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O2级别优化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468880" y="4544567"/>
            <a:ext cx="347472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竞赛标准优化级别，平衡速度与编译时间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6217920" y="4251959"/>
            <a:ext cx="1828800" cy="548640"/>
          </a:xfrm>
          <a:prstGeom prst="roundRect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-std=c++14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229600" y="4270247"/>
            <a:ext cx="137160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指定C++标准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229600" y="4544567"/>
            <a:ext cx="347472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CCF推荐使用C++14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457200" y="5029200"/>
            <a:ext cx="1828800" cy="548640"/>
          </a:xfrm>
          <a:prstGeom prst="roundRect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-g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468880" y="5047488"/>
            <a:ext cx="137160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生成调试信息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468880" y="5321808"/>
            <a:ext cx="347472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配合GDB调试器使用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6217920" y="5029200"/>
            <a:ext cx="1828800" cy="548640"/>
          </a:xfrm>
          <a:prstGeom prst="round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-lm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229600" y="5047488"/>
            <a:ext cx="137160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链接数学库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229600" y="5321808"/>
            <a:ext cx="347472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使用cmath中的函数时需要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31520" y="5943600"/>
            <a:ext cx="1069848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1">
                <a:solidFill>
                  <a:srgbClr val="C0392B"/>
                </a:solidFill>
                <a:latin typeface="Microsoft YaHei"/>
              </a:defRPr>
            </a:pPr>
            <a:r>
              <a:t>📌 竞赛常用编译命令：g++ -O2 -std=c++14 -Wall -o solution solution.cpp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代码编辑器与 IDE 对比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选择合适的工具 — 每种环境的最佳推荐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NOI 2025 大纲解读  |  PPT 04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28600" y="1280160"/>
            <a:ext cx="2743200" cy="457200"/>
          </a:xfrm>
          <a:prstGeom prst="round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800" b="1">
                <a:solidFill>
                  <a:srgbClr val="FFFFFF"/>
                </a:solidFill>
                <a:latin typeface="Microsoft YaHei"/>
              </a:defRPr>
            </a:pPr>
            <a:r>
              <a:t>Dev-C++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20040" y="1828800"/>
            <a:ext cx="25603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Windows首选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5760" y="2194560"/>
            <a:ext cx="2468880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轻量简单上手快</a:t>
            </a:r>
            <a:br/>
            <a:r>
              <a:t>适合初学者</a:t>
            </a:r>
            <a:br/>
            <a:r>
              <a:t>CSP-J/S比赛环境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65760" y="3657600"/>
            <a:ext cx="2468880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安装即用无需配置</a:t>
            </a:r>
            <a:br/>
            <a:r>
              <a:t>F9编译 F10运行</a:t>
            </a:r>
            <a:br/>
            <a:r>
              <a:t>基础调试功能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3200400" y="1280160"/>
            <a:ext cx="2743200" cy="457200"/>
          </a:xfrm>
          <a:prstGeom prst="round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800" b="1">
                <a:solidFill>
                  <a:srgbClr val="FFFFFF"/>
                </a:solidFill>
                <a:latin typeface="Microsoft YaHei"/>
              </a:defRPr>
            </a:pPr>
            <a:r>
              <a:t>Code::Blocks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91840" y="1828800"/>
            <a:ext cx="25603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跨平台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337560" y="2194560"/>
            <a:ext cx="2468880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功能更强大</a:t>
            </a:r>
            <a:br/>
            <a:r>
              <a:t>支持项目管理</a:t>
            </a:r>
            <a:br/>
            <a:r>
              <a:t>Linux下常用IDE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337560" y="3657600"/>
            <a:ext cx="2468880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插件丰富</a:t>
            </a:r>
            <a:br/>
            <a:r>
              <a:t>图形化调试</a:t>
            </a:r>
            <a:br/>
            <a:r>
              <a:t>自带多种模板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172200" y="1280160"/>
            <a:ext cx="2743200" cy="457200"/>
          </a:xfrm>
          <a:prstGeom prst="roundRect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800" b="1">
                <a:solidFill>
                  <a:srgbClr val="FFFFFF"/>
                </a:solidFill>
                <a:latin typeface="Microsoft YaHei"/>
              </a:defRPr>
            </a:pPr>
            <a:r>
              <a:t>VS Code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263640" y="1828800"/>
            <a:ext cx="25603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进阶推荐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309360" y="2194560"/>
            <a:ext cx="2468880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微软出品免费开源</a:t>
            </a:r>
            <a:br/>
            <a:r>
              <a:t>丰富的插件生态</a:t>
            </a:r>
            <a:br/>
            <a:r>
              <a:t>强烈推荐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309360" y="3657600"/>
            <a:ext cx="2468880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C/C++插件+Code Runner</a:t>
            </a:r>
            <a:br/>
            <a:r>
              <a:t>智能提示+代码片段</a:t>
            </a:r>
            <a:br/>
            <a:r>
              <a:t>Git集成+终端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9144000" y="1280160"/>
            <a:ext cx="2743200" cy="457200"/>
          </a:xfrm>
          <a:prstGeom prst="roundRect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800" b="1">
                <a:solidFill>
                  <a:srgbClr val="FFFFFF"/>
                </a:solidFill>
                <a:latin typeface="Microsoft YaHei"/>
              </a:defRPr>
            </a:pPr>
            <a:r>
              <a:t>Vim/NeoVim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235440" y="1828800"/>
            <a:ext cx="25603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Linux高手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281160" y="2194560"/>
            <a:ext cx="2468880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纯键盘操作效率极高</a:t>
            </a:r>
            <a:br/>
            <a:r>
              <a:t>系统自带无需安装</a:t>
            </a:r>
            <a:br/>
            <a:r>
              <a:t>NOI比赛环境可用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281160" y="3657600"/>
            <a:ext cx="2468880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学习曲线陡峭</a:t>
            </a:r>
            <a:br/>
            <a:r>
              <a:t>需记忆大量快捷键</a:t>
            </a:r>
            <a:br/>
            <a:r>
              <a:t>高度可定制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31520" y="603504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0">
                <a:solidFill>
                  <a:srgbClr val="2B5C9E"/>
                </a:solidFill>
                <a:latin typeface="Microsoft YaHei"/>
              </a:defRPr>
            </a:pPr>
            <a:r>
              <a:t>📌 建议：入门用 Dev-C++ / Code::Blocks → 进阶用 VS Code → 备赛学 Vim 基本操作（NOI 比赛可能用到）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C++ 程序的编译全过程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预处理 → 编译 → 汇编 → 链接 — 四阶段详解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NOI 2025 大纲解读  |  PPT 04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1188720"/>
            <a:ext cx="1069848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0">
                <a:solidFill>
                  <a:srgbClr val="2C3E50"/>
                </a:solidFill>
                <a:latin typeface="Microsoft YaHei"/>
              </a:defRPr>
            </a:pPr>
            <a:r>
              <a:t>将人类可读的 C++ 源代码 (.cpp) 转变为机器可执行的二进制文件 (.exe / ELF) 需要经历四个阶段。理解这个过程有助于更好地排查编译错误和理解程序行为。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228600" y="2103120"/>
            <a:ext cx="2743200" cy="731520"/>
          </a:xfrm>
          <a:prstGeom prst="round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500" b="1">
                <a:solidFill>
                  <a:srgbClr val="FFFFFF"/>
                </a:solidFill>
                <a:latin typeface="Microsoft YaHei"/>
              </a:defRPr>
            </a:pPr>
            <a:r>
              <a:t>1. 预处理</a:t>
            </a:r>
            <a:br/>
            <a:r>
              <a:t>Preprocessing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20040" y="3017520"/>
            <a:ext cx="2560320" cy="21031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处理以 # 开头的指令</a:t>
            </a:r>
            <a:br/>
            <a:r>
              <a:t>展开 #include 头文件</a:t>
            </a:r>
            <a:br/>
            <a:r>
              <a:t>替换 #define 宏定义</a:t>
            </a:r>
            <a:br/>
            <a:r>
              <a:t>条件编译 #ifdef/#endif</a:t>
            </a:r>
            <a:br/>
            <a:r>
              <a:t>输出：.i 文件（展开后源码）</a:t>
            </a:r>
          </a:p>
        </p:txBody>
      </p:sp>
      <p:sp>
        <p:nvSpPr>
          <p:cNvPr id="10" name="Right Arrow 9"/>
          <p:cNvSpPr/>
          <p:nvPr/>
        </p:nvSpPr>
        <p:spPr>
          <a:xfrm>
            <a:off x="2971800" y="2286000"/>
            <a:ext cx="228600" cy="146304"/>
          </a:xfrm>
          <a:prstGeom prst="rightArrow">
            <a:avLst/>
          </a:prstGeom>
          <a:solidFill>
            <a:srgbClr val="95A5A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ounded Rectangle 10"/>
          <p:cNvSpPr/>
          <p:nvPr/>
        </p:nvSpPr>
        <p:spPr>
          <a:xfrm>
            <a:off x="3200400" y="2103120"/>
            <a:ext cx="2743200" cy="731520"/>
          </a:xfrm>
          <a:prstGeom prst="roundRect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500" b="1">
                <a:solidFill>
                  <a:srgbClr val="FFFFFF"/>
                </a:solidFill>
                <a:latin typeface="Microsoft YaHei"/>
              </a:defRPr>
            </a:pPr>
            <a:r>
              <a:t>2. 编译</a:t>
            </a:r>
            <a:br/>
            <a:r>
              <a:t>Compilation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91840" y="3017520"/>
            <a:ext cx="2560320" cy="21031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将预处理后的源码</a:t>
            </a:r>
            <a:br/>
            <a:r>
              <a:t>翻译为汇编代码</a:t>
            </a:r>
            <a:br/>
            <a:r>
              <a:t>进行语法/语义分析</a:t>
            </a:r>
            <a:br/>
            <a:r>
              <a:t>生成符号表</a:t>
            </a:r>
            <a:br/>
            <a:r>
              <a:t>输出：.s 文件（汇编代码）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5943600" y="2286000"/>
            <a:ext cx="228600" cy="146304"/>
          </a:xfrm>
          <a:prstGeom prst="rightArrow">
            <a:avLst/>
          </a:prstGeom>
          <a:solidFill>
            <a:srgbClr val="95A5A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ounded Rectangle 13"/>
          <p:cNvSpPr/>
          <p:nvPr/>
        </p:nvSpPr>
        <p:spPr>
          <a:xfrm>
            <a:off x="6172200" y="2103120"/>
            <a:ext cx="2743200" cy="731520"/>
          </a:xfrm>
          <a:prstGeom prst="round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500" b="1">
                <a:solidFill>
                  <a:srgbClr val="FFFFFF"/>
                </a:solidFill>
                <a:latin typeface="Microsoft YaHei"/>
              </a:defRPr>
            </a:pPr>
            <a:r>
              <a:t>3. 汇编</a:t>
            </a:r>
            <a:br/>
            <a:r>
              <a:t>Assembly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263640" y="3017520"/>
            <a:ext cx="2560320" cy="21031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将汇编代码转换为</a:t>
            </a:r>
            <a:br/>
            <a:r>
              <a:t>机器码（二进制指令）</a:t>
            </a:r>
            <a:br/>
            <a:r>
              <a:t>每条汇编对应一条机器指令</a:t>
            </a:r>
            <a:br/>
            <a:r>
              <a:t>输出：.o / .obj 目标文件</a:t>
            </a:r>
          </a:p>
        </p:txBody>
      </p:sp>
      <p:sp>
        <p:nvSpPr>
          <p:cNvPr id="16" name="Right Arrow 15"/>
          <p:cNvSpPr/>
          <p:nvPr/>
        </p:nvSpPr>
        <p:spPr>
          <a:xfrm>
            <a:off x="8915400" y="2286000"/>
            <a:ext cx="228600" cy="146304"/>
          </a:xfrm>
          <a:prstGeom prst="rightArrow">
            <a:avLst/>
          </a:prstGeom>
          <a:solidFill>
            <a:srgbClr val="95A5A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ounded Rectangle 16"/>
          <p:cNvSpPr/>
          <p:nvPr/>
        </p:nvSpPr>
        <p:spPr>
          <a:xfrm>
            <a:off x="9144000" y="2103120"/>
            <a:ext cx="2743200" cy="731520"/>
          </a:xfrm>
          <a:prstGeom prst="roundRect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500" b="1">
                <a:solidFill>
                  <a:srgbClr val="FFFFFF"/>
                </a:solidFill>
                <a:latin typeface="Microsoft YaHei"/>
              </a:defRPr>
            </a:pPr>
            <a:r>
              <a:t>4. 链接</a:t>
            </a:r>
            <a:br/>
            <a:r>
              <a:t>Linking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235440" y="3017520"/>
            <a:ext cx="2560320" cy="21031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将多个目标文件 + 库文件</a:t>
            </a:r>
            <a:br/>
            <a:r>
              <a:t>合并为一个可执行文件</a:t>
            </a:r>
            <a:br/>
            <a:r>
              <a:t>解析符号引用</a:t>
            </a:r>
            <a:br/>
            <a:r>
              <a:t>地址重定位</a:t>
            </a:r>
            <a:br/>
            <a:r>
              <a:t>输出：.exe / ELF 可执行文件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31520" y="5303520"/>
            <a:ext cx="1069848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各阶段常见错误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31520" y="5669280"/>
            <a:ext cx="1069848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预处理：#include 文件找不到 → 检查头文件名称和路径</a:t>
            </a:r>
            <a:br/>
            <a:r>
              <a:t>编译：语法错误（syntax error）→ 检查分号/括号/拼写</a:t>
            </a:r>
            <a:br/>
            <a:r>
              <a:t>链接：未定义的引用（undefined reference）→ 检查函数名/链接库（如 -lm）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程序调试与错误排查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发现 Bug → 定位 Bug → 修复 Bug — 调试的基本流程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NOI 2025 大纲解读  |  PPT 04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1188720"/>
            <a:ext cx="50292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000" b="1">
                <a:solidFill>
                  <a:srgbClr val="1A3C6E"/>
                </a:solidFill>
                <a:latin typeface="Microsoft YaHei"/>
              </a:defRPr>
            </a:pPr>
            <a:r>
              <a:t>常见编译错误类型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228600" y="1691640"/>
            <a:ext cx="2743200" cy="640080"/>
          </a:xfrm>
          <a:prstGeom prst="roundRect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语法错误</a:t>
            </a:r>
            <a:br/>
            <a:r>
              <a:t>Syntax Error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5760" y="2468880"/>
            <a:ext cx="246888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原因：缺少分号 ;</a:t>
            </a:r>
            <a:br/>
            <a:r>
              <a:t>括号不匹配 { }</a:t>
            </a:r>
            <a:br/>
            <a:r>
              <a:t>关键字拼写错误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65760" y="3749039"/>
            <a:ext cx="246888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对策：编译器会明确指出行号</a:t>
            </a:r>
            <a:br/>
            <a:r>
              <a:t>最容易修复的错误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3200400" y="1691640"/>
            <a:ext cx="2743200" cy="640080"/>
          </a:xfrm>
          <a:prstGeom prst="roundRect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类型错误</a:t>
            </a:r>
            <a:br/>
            <a:r>
              <a:t>Type Error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337560" y="2468880"/>
            <a:ext cx="246888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原因：int 赋值给 string</a:t>
            </a:r>
            <a:br/>
            <a:r>
              <a:t>函数参数类型不匹配</a:t>
            </a:r>
            <a:br/>
            <a:r>
              <a:t>忘记包含头文件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337560" y="3749039"/>
            <a:ext cx="246888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对策：编译器报错信息较清晰</a:t>
            </a:r>
            <a:br/>
            <a:r>
              <a:t>注意理解报错内容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172200" y="1691640"/>
            <a:ext cx="2743200" cy="640080"/>
          </a:xfrm>
          <a:prstGeom prst="roundRect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链接错误</a:t>
            </a:r>
            <a:br/>
            <a:r>
              <a:t>Linker Error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309360" y="2468880"/>
            <a:ext cx="246888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原因：调用未定义的函数</a:t>
            </a:r>
            <a:br/>
            <a:r>
              <a:t>重复定义全局变量</a:t>
            </a:r>
            <a:br/>
            <a:r>
              <a:t>忘记链接库文件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309360" y="3749039"/>
            <a:ext cx="246888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对策：编译通过但链接失败</a:t>
            </a:r>
            <a:br/>
            <a:r>
              <a:t>检查函数名和 -l 选项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9144000" y="1691640"/>
            <a:ext cx="2743200" cy="640080"/>
          </a:xfrm>
          <a:prstGeom prst="roundRect">
            <a:avLst/>
          </a:prstGeom>
          <a:solidFill>
            <a:srgbClr val="8E44A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运行时错误</a:t>
            </a:r>
            <a:br/>
            <a:r>
              <a:t>Runtime Error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281160" y="2468880"/>
            <a:ext cx="246888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原因：数组越界访问</a:t>
            </a:r>
            <a:br/>
            <a:r>
              <a:t>除以零</a:t>
            </a:r>
            <a:br/>
            <a:r>
              <a:t>空指针解引用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281160" y="3749039"/>
            <a:ext cx="246888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对策：编译和链接都通过</a:t>
            </a:r>
            <a:br/>
            <a:r>
              <a:t>程序运行到某处崩溃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31520" y="4754880"/>
            <a:ext cx="1069848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000" b="1">
                <a:solidFill>
                  <a:srgbClr val="1A3C6E"/>
                </a:solidFill>
                <a:latin typeface="Microsoft YaHei"/>
              </a:defRPr>
            </a:pPr>
            <a:r>
              <a:t>调试技巧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" y="516636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printf / cout 打印关键变量值（最常用）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31520" y="54864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使用 assert() 断言检查假设条件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31520" y="580644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二分注释法：注释掉一半代码定位Bug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31520" y="612648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Dev-C++ 断点调试：F5开始调试，F7单步进入，F8单步跳过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竞赛中的输入输出 — 文件重定向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freopen() 与命令行重定向 — 两种标准方法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NOI 2025 大纲解读  |  PPT 04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1188720"/>
            <a:ext cx="50292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000" b="1">
                <a:solidFill>
                  <a:srgbClr val="1A3C6E"/>
                </a:solidFill>
                <a:latin typeface="Microsoft YaHei"/>
              </a:defRPr>
            </a:pPr>
            <a:r>
              <a:t>方法一：freopen()（推荐）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1645920"/>
            <a:ext cx="5943600" cy="36322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 tIns="50800" bIns="50800"/>
          <a:lstStyle/>
          <a:p>
            <a:pPr algn="ctr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#include &lt;cstdio&gt;</a:t>
            </a:r>
          </a:p>
          <a:p>
            <a:pPr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main() {</a:t>
            </a:r>
          </a:p>
          <a:p>
            <a:pPr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// 将标准输入重定向到文件</a:t>
            </a:r>
          </a:p>
          <a:p>
            <a:pPr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freopen("input.txt", "r", stdin);</a:t>
            </a:r>
          </a:p>
          <a:p>
            <a:pPr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// 将标准输出重定向到文件</a:t>
            </a:r>
          </a:p>
          <a:p>
            <a:pPr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freopen("output.txt", "w", stdout);</a:t>
            </a:r>
          </a:p>
          <a:p>
            <a:pPr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// 正常使用 cin / scanf 即可</a:t>
            </a:r>
          </a:p>
          <a:p>
            <a:pPr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int n; cin &gt;&gt; n;</a:t>
            </a:r>
          </a:p>
          <a:p>
            <a:pPr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cout &lt;&lt; n * 2 &lt;&lt; endl;</a:t>
            </a:r>
          </a:p>
          <a:p>
            <a:pPr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// 可选：关闭文件（程序结束自动关）</a:t>
            </a:r>
          </a:p>
          <a:p>
            <a:pPr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fclose(stdin); fclose(stdout);</a:t>
            </a:r>
          </a:p>
          <a:p>
            <a:pPr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return 0;</a:t>
            </a:r>
          </a:p>
          <a:p>
            <a:pPr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58000" y="1645920"/>
            <a:ext cx="484632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freopen() 参数说明：</a:t>
            </a:r>
            <a:br/>
            <a:r>
              <a:t> 参数1：文件名（字符串）</a:t>
            </a:r>
            <a:br/>
            <a:r>
              <a:t>    "input.txt" / "output.txt"</a:t>
            </a:r>
            <a:br/>
            <a:r>
              <a:t> 参数2：打开模式（字符串）</a:t>
            </a:r>
            <a:br/>
            <a:r>
              <a:t>    "r" 只读 / "w" 只写 / "a" 追加</a:t>
            </a:r>
            <a:br/>
            <a:r>
              <a:t> 参数3：要重定向的流</a:t>
            </a:r>
            <a:br/>
            <a:r>
              <a:t>    stdin 标准输入</a:t>
            </a:r>
            <a:br/>
            <a:r>
              <a:t>    stdout 标准输出</a:t>
            </a:r>
            <a:br/>
            <a:r>
              <a:t>    stderr 标准错误输出</a:t>
            </a:r>
            <a:br/>
            <a:br/>
            <a:r>
              <a:t>⚠ 注意：freopen 是 C 标准库函数</a:t>
            </a:r>
            <a:br/>
            <a:r>
              <a:t>需要 #include &lt;cstdio&gt;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1520" y="3383280"/>
            <a:ext cx="1069848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000" b="1">
                <a:solidFill>
                  <a:srgbClr val="1A3C6E"/>
                </a:solidFill>
                <a:latin typeface="Microsoft YaHei"/>
              </a:defRPr>
            </a:pPr>
            <a:r>
              <a:t>方法二：命令行重定向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57200" y="3840480"/>
            <a:ext cx="5943600" cy="19050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 tIns="50800" bIns="50800"/>
          <a:lstStyle/>
          <a:p>
            <a:pPr algn="ctr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# 输入重定向（从文件读取）</a:t>
            </a:r>
          </a:p>
          <a:p>
            <a:pPr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$ ./program &lt; input.txt</a:t>
            </a:r>
          </a:p>
          <a:p>
            <a:pPr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# 输出重定向（写入文件）</a:t>
            </a:r>
          </a:p>
          <a:p>
            <a:pPr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$ ./program &gt; output.txt</a:t>
            </a:r>
          </a:p>
          <a:p>
            <a:pPr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# 同时重定向输入和输出</a:t>
            </a:r>
          </a:p>
          <a:p>
            <a:pPr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$ ./program &lt; input.txt &gt; output.txt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858000" y="3840480"/>
            <a:ext cx="484632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命令行重定向说明：</a:t>
            </a:r>
            <a:br/>
            <a:r>
              <a:t>  &lt;  将文件内容作为标准输入</a:t>
            </a:r>
            <a:br/>
            <a:r>
              <a:t>  &gt;  将标准输出写入文件（覆盖）</a:t>
            </a:r>
            <a:br/>
            <a:r>
              <a:t>  &gt;&gt;  追加写入文件</a:t>
            </a:r>
            <a:br/>
            <a:r>
              <a:t>  2&gt;  重定向标准错误输出</a:t>
            </a:r>
            <a:br/>
            <a:br/>
            <a:r>
              <a:t>优点：不需要修改源代码</a:t>
            </a:r>
            <a:br/>
            <a:r>
              <a:t>缺点：本地调试时需要手动输入</a:t>
            </a:r>
            <a:br/>
            <a:r>
              <a:t>      竞赛中通常要求用 freopen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31520" y="5943600"/>
            <a:ext cx="1069848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1">
                <a:solidFill>
                  <a:srgbClr val="C0392B"/>
                </a:solidFill>
                <a:latin typeface="Microsoft YaHei"/>
              </a:defRPr>
            </a:pPr>
            <a:r>
              <a:t>📌 竞赛标准写法：在主函数开头使用 freopen()。提交前检查文件名是否正确（大小写敏感）。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