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前缀和(二): 二维前缀和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二维前缀和构造 · 子矩阵和 O(1) 查询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3  ·  2025大纲新增  ·  PPT 43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从一维前缀和自然推广到二维 / 理解容斥原理在二维前缀和中的作用</a:t>
            </a:r>
            <a:br/>
            <a:r>
              <a:t>掌握 sum(x1,y1,x2,y2) = pre[x2][y2] - pre[x1-1][y2] - pre[x2][y1-1] + pre[x1-1][y1-1]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差分(一) — 一维差分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44 — diff[l]+=x, diff[r+1]-=x · 区间修改 O(1) · 航班预订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43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前缀和(二) — 四大核心主题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43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18872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11887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B5C9E"/>
                </a:solidFill>
                <a:latin typeface="Microsoft YaHei"/>
              </a:defRPr>
            </a:pPr>
            <a:r>
              <a:t>从一维到二维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54480" y="14630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一维前缀和的自然扩展 / 矩阵的"面积和"概念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10312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54480" y="21031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27AE60"/>
                </a:solidFill>
                <a:latin typeface="Microsoft YaHei"/>
              </a:defRPr>
            </a:pPr>
            <a:r>
              <a:t>构造公式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54480" y="23774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pre[i][j]=pre[i-1][j]+pre[i][j-1]-pre[i-1][j-1]+a[i][j]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301752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554480" y="30175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E86A17"/>
                </a:solidFill>
                <a:latin typeface="Microsoft YaHei"/>
              </a:defRPr>
            </a:pPr>
            <a:r>
              <a:t>查询公式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54480" y="32918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子矩阵和=大矩形-上条-左条+左上角 (容斥思想)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931920"/>
            <a:ext cx="411480" cy="41148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54480" y="3931920"/>
            <a:ext cx="9601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1">
                <a:solidFill>
                  <a:srgbClr val="C0392B"/>
                </a:solidFill>
                <a:latin typeface="Microsoft YaHei"/>
              </a:defRPr>
            </a:pPr>
            <a:r>
              <a:t>代码与应用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54480" y="4206240"/>
            <a:ext cx="96012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95A5A6"/>
                </a:solidFill>
                <a:latin typeface="Microsoft YaHei"/>
              </a:defRPr>
            </a:pPr>
            <a:r>
              <a:t>O(N*M)构造, O(1)查询 / 经典例题: 激光炸弹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从一维到二维的思维跳跃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前缀和升级: 从"线和"到"面和"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💡 一维前缀和: pre[i] = a[0] 到 a[i] 的总和 (一条线上的累积)</a:t>
            </a:r>
            <a:br/>
            <a:r>
              <a:t>二维前缀和: pre[i][j] = (1,1) 到 (i,j) 的矩阵总和 (一个面上的累积)</a:t>
            </a:r>
            <a:br/>
            <a:br/>
            <a:r>
              <a:t>🎮 类比: </a:t>
            </a:r>
            <a:br/>
            <a:r>
              <a:t>一维前缀和像"银行流水" — 每天存多少, 累计看总额</a:t>
            </a:r>
            <a:br/>
            <a:r>
              <a:t>二维前缀和像"沙盘" — 每个格子有沙量, 累计看一个矩形块的沙</a:t>
            </a:r>
            <a:br/>
            <a:br/>
            <a:r>
              <a:t>📐 定义: pre[i][j] = sum(a[x][y])  其中 1≤x≤i, 1≤y≤j</a:t>
            </a:r>
            <a:br/>
            <a:r>
              <a:t>即: 以(1,1)为左上角, (i,j)为右下角的矩形区域的和。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5720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图示: 3×3 矩阵</a:t>
            </a:r>
            <a:br/>
            <a:br/>
            <a:r>
              <a:t>  a[1][1]=1  a[1][2]=2  a[1][3]=3</a:t>
            </a:r>
            <a:br/>
            <a:r>
              <a:t>  a[2][1]=4  a[2][2]=5  a[2][3]=6</a:t>
            </a:r>
            <a:br/>
            <a:r>
              <a:t>  a[3][1]=7  a[3][2]=8  a[3][3]=9</a:t>
            </a:r>
            <a:br/>
            <a:br/>
            <a:r>
              <a:t>  pre[2][2] = 1+2+4+5 = 12</a:t>
            </a:r>
            <a:br/>
            <a:r>
              <a:t>  (包含左上角 2×2 区域)</a:t>
            </a:r>
            <a:br/>
            <a:br/>
            <a:r>
              <a:t>  pre[3][2] = 1+2+4+5+7+8 = 27</a:t>
            </a:r>
            <a:br/>
            <a:r>
              <a:t>  (包含左上角 3×2 区域)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5720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🔑 二维前缀和比一维多一步: 需要考虑"重叠区域"不能重复加!</a:t>
            </a:r>
            <a:br/>
            <a:r>
              <a:t>构造时用到一个小容斥原理: pre[i][j] = pre[i-1][j] + pre[i][j-1] - pre[i-1][j-1] + a[i][j]</a:t>
            </a:r>
            <a:br/>
            <a:r>
              <a:t>  → 上半 + 左半 - 重叠的左上角 + 当前格子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二维前缀和 — 构造公式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pre[i][j] = pre[i-1][j] + pre[i][j-1] - pre[i-1][j-1] + a[i][j]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📐 容斥原理图解:</a:t>
            </a:r>
            <a:br/>
            <a:br/>
            <a:r>
              <a:t>  ┌────────┬────────┐</a:t>
            </a:r>
            <a:br/>
            <a:r>
              <a:t>  │ pre   │ pre    │   pre[i][j] = 三块拼图 + 当前格子</a:t>
            </a:r>
            <a:br/>
            <a:r>
              <a:t>  │ [i-1] │ [i-1]  │</a:t>
            </a:r>
            <a:br/>
            <a:r>
              <a:t>  │ [j-1] │ [j]    │   ① pre[i-1][j]    (上方的矩形)</a:t>
            </a:r>
            <a:br/>
            <a:r>
              <a:t>  ├────────┼────────┤   + pre[i][j-1]    (左边的矩形)</a:t>
            </a:r>
            <a:br/>
            <a:r>
              <a:t>  │ pre   │ a[i]   │   - pre[i-1][j-1]  (左上角重叠, 减回去!)</a:t>
            </a:r>
            <a:br/>
            <a:r>
              <a:t>  │ [i]   │ [j] ←──│   + a[i][j]        (当前格子自己)</a:t>
            </a:r>
            <a:br/>
            <a:r>
              <a:t>  │ [j-1] │ 当前   │</a:t>
            </a:r>
            <a:br/>
            <a:r>
              <a:t>  └────────┴────────┘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97764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二维前缀和 — 递推构造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下标从1开始, pre[0][*]=pre[*][0]=0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a[N][M], pre[N][M];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n, m;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构造: O(n*m)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 = 1; i &lt;= n; i++)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 (int j = 1; j &lt;= m; j++)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pre[i][j] = pre[i-1][j]       // 上半矩形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  + pre[i][j-1]       // 左半矩形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  - pre[i-1][j-1]     // 减重叠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  + a[i][j];           // 加当前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注意: 四个子项缺一不可! 减pre[i-1][j-1]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是因为它在上半和左半各算了一次 (重复了)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常见错误:</a:t>
            </a:r>
            <a:br/>
            <a:r>
              <a:t>* 忘记减 pre[i-1][j-1] → 左上角区域被重复加了!</a:t>
            </a:r>
            <a:br/>
            <a:r>
              <a:t>* pre[0][*] 和 pre[*][0] 必须初始化为 0</a:t>
            </a:r>
            <a:br/>
            <a:r>
              <a:t>* 下标从1开始 (统一公式, 不需要特判边界)</a:t>
            </a:r>
            <a:br/>
            <a:r>
              <a:t>* 需要 long long 吗?</a:t>
            </a:r>
            <a:br/>
            <a:r>
              <a:t>  → N*M ≤ 10^6, a[i][j]≤10^5 → sum最大10^11 &gt; 2^31</a:t>
            </a:r>
            <a:br/>
            <a:r>
              <a:t>  → 需要用 long long!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子矩阵和 = 矩形减法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查询 (x1,y1) 到 (x2,y2) 的和: 四个前缀和做加减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🎯 核心公式:</a:t>
            </a:r>
            <a:br/>
            <a:r>
              <a:t>  sum = pre[x2][y2]                    // 大矩形</a:t>
            </a:r>
            <a:br/>
            <a:r>
              <a:t>      - pre[x1-1][y2]                  // 减去上方条</a:t>
            </a:r>
            <a:br/>
            <a:r>
              <a:t>      - pre[x2][y1-1]                  // 减去左方条</a:t>
            </a:r>
            <a:br/>
            <a:r>
              <a:t>      + pre[x1-1][y1-1]                // 加回被重复减的左上角</a:t>
            </a:r>
            <a:br/>
            <a:br/>
            <a:r>
              <a:t>直观理解 (容斥):</a:t>
            </a:r>
            <a:br/>
            <a:r>
              <a:t>大矩形面积 - 上条 - 左条 + 左上角(被减了两次, 补回!)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0835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子矩阵和查询 — O(1)!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查询左上角(x1,y1)到右下角(x2,y2)的和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query(int x1, int y1, int x2, int y2) {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pre[x2][y2]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- pre[x1-1][y2]         // 减上方矩形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- pre[x2][y1-1]         // 减左侧矩形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+ pre[x1-1][y1-1];      // 加回重叠部分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例: query(2,2, 3,3) → 求右下角2x2子矩阵的和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在3x3矩阵 [1..9] 中: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pre[3][3]=45, pre[1][3]=6, pre[3][1]=12, pre[1][1]=1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sum = 45-6-12+1 = 28 = 5+6+8+9 ✓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10972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🔑 记忆口诀:</a:t>
            </a:r>
            <a:br/>
            <a:r>
              <a:t>"大矩形减上条减左条, 别忘了加回被多减掉的左上角"</a:t>
            </a:r>
            <a:br/>
            <a:br/>
            <a:r>
              <a:t>这和容斥原理 (PPT 50) 的思想一致: 计算A∪B时, |A|+|B|-|A∩B| 的类型。</a:t>
            </a:r>
            <a:br/>
            <a:r>
              <a:t>二维前缀和是最直观的"容斥原理在数据结构中的应用"。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容斥原理视角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二维前缀和是容斥原理最直观的应用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💡 为什么前缀和公式长这样? 因为它本质是"容斥原理"!</a:t>
            </a:r>
            <a:br/>
            <a:br/>
            <a:r>
              <a:t>容斥原理: |A ∪ B| = |A| + |B| - |A ∩ B|</a:t>
            </a:r>
            <a:br/>
            <a:br/>
            <a:r>
              <a:t>应用到二维前缀和:</a:t>
            </a:r>
            <a:br/>
            <a:r>
              <a:t>* pre[i][j] = 区域A (上半矩) ∪ 区域B (左半矩) ∪ a[i][j]</a:t>
            </a:r>
            <a:br/>
            <a:r>
              <a:t>* |上半矩 ∪ 左半矩| = |上半矩| + |左半矩| - |上半矩 ∩ 左半矩|</a:t>
            </a:r>
            <a:br/>
            <a:r>
              <a:t>* 重叠部分 = pre[i-1][j-1] (恰好被算了两次, 减掉一次)</a:t>
            </a:r>
            <a:br/>
            <a:r>
              <a:t>* 最后加上 a[i][j] 自身</a:t>
            </a:r>
            <a:br/>
            <a:br/>
            <a:r>
              <a:t>同理，查询公式也是容斥:</a:t>
            </a:r>
            <a:br/>
            <a:r>
              <a:t>* 子矩阵 = 大矩形 - (上条 - 左上角) - (左条 - 左上角) - 左上角</a:t>
            </a:r>
            <a:br/>
            <a:r>
              <a:t>* 四个项, 正负交替 — 这就是二维容斥的"加减交错"模式!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303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B5C9E"/>
                </a:solidFill>
                <a:latin typeface="Microsoft YaHei"/>
              </a:defRPr>
            </a:pPr>
            <a:r>
              <a:t>📊 容斥的"加减交替"规律:</a:t>
            </a:r>
            <a:br/>
            <a:br/>
            <a:r>
              <a:t>一维: pre[r] - pre[l-1]</a:t>
            </a:r>
            <a:br/>
            <a:r>
              <a:t>  2项: (+) (-)</a:t>
            </a:r>
            <a:br/>
            <a:br/>
            <a:r>
              <a:t>二维: pre[x2][y2] - pre[x1-1][y2] - pre[x2][y1-1] + pre[x1-1][y1-1]</a:t>
            </a:r>
            <a:br/>
            <a:r>
              <a:t>  4项: (+) (-) (-) (+)</a:t>
            </a:r>
            <a:br/>
            <a:br/>
            <a:r>
              <a:t>三维: 8项, (+)(-)(-)(+)(-)(+)(+)(-)</a:t>
            </a:r>
            <a:br/>
            <a:r>
              <a:t>  规律: 减去的坐标数决定正负!</a:t>
            </a:r>
            <a:br/>
            <a:r>
              <a:t>  0个坐标-1: (+), 1个坐标-1: (-),</a:t>
            </a:r>
            <a:br/>
            <a:r>
              <a:t>  2个坐标-1: (+), 3个坐标-1: (-)...</a:t>
            </a:r>
            <a:br/>
            <a:br/>
            <a:r>
              <a:t>💡 这其实就是"子集容斥"的模式</a:t>
            </a:r>
            <a:br/>
            <a:r>
              <a:t>CSP-J虽然不考三维前缀和, 但理解这个规律</a:t>
            </a:r>
            <a:br/>
            <a:r>
              <a:t>能让你的二维前缀和记得更牢!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840480"/>
            <a:ext cx="1097280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🔑 记忆技巧:</a:t>
            </a:r>
            <a:br/>
            <a:r>
              <a:t>* 构造: pre[i][j] = pre[i-1][j] + pre[i][j-1] - pre[i-1][j-1] + a[i][j]</a:t>
            </a:r>
            <a:br/>
            <a:r>
              <a:t>* 查询: sum = pre[x2][y2] - pre[x1-1][y2] - pre[x2][y1-1] + pre[x1-1][y1-1]</a:t>
            </a:r>
            <a:br/>
            <a:r>
              <a:t>* 观察两个公式的结构: 都是四个项, 前两项正, 第三项负, 第四项正 (构造) 或正(查询)</a:t>
            </a:r>
            <a:br/>
            <a:r>
              <a:t>* 规律: "当前坐标" 和 "减一坐标" 的排列组合就是所有项 — 每个减一的坐标产生一个负号!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二维前缀和 — 完整代码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从输入到查询的全流程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521716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洛谷 P1719 最大加权矩形 (前置: 二维前缀和)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typedef long long ll;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const int N = 125;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int n, a[N][N];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ll pre[N][N];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cin &gt;&gt; n;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 (int i = 1; i &lt;= n; i++)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for (int j = 1; j &lt;= n; j++)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cin &gt;&gt; a[i][j];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// 构造二维前缀和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 (int i = 1; i &lt;= n; i++)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for (int j = 1; j &lt;= n; j++)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pre[i][j] = pre[i-1][j]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          + pre[i][j-1]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          - pre[i-1][j-1]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          + a[i][j];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// 枚举所有子矩阵, 找最大和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ll ans = -1e18;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 (int x1 = 1; x1 &lt;= n; x1++)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for (int y1 = 1; y1 &lt;= n; y1++)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for (int x2 = x1; x2 &lt;= n; x2++)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    for (int y2 = y1; y2 &lt;= n; y2++) {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        ll sum = query(x1,y1,x2,y2);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        ans = max(ans, sum);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    }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cout &lt;&lt; ans &lt;&lt; endl;</a:t>
            </a:r>
          </a:p>
          <a:p>
            <a:pPr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560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📊 复杂度分析:</a:t>
            </a:r>
            <a:br/>
            <a:br/>
            <a:r>
              <a:t>构造: O(n*m) — 每个格子访问一次</a:t>
            </a:r>
            <a:br/>
            <a:r>
              <a:t>查询: O(1) — 只做4次数组访问</a:t>
            </a:r>
            <a:br/>
            <a:r>
              <a:t>枚举所有子矩阵: O(n^4) (上例)</a:t>
            </a:r>
            <a:br/>
            <a:r>
              <a:t>- 每个子矩阵的求和从 O(n²)降到 O(1)!</a:t>
            </a:r>
            <a:br/>
            <a:r>
              <a:t>- 总复杂度从 O(n^6) 降到 O(n^4)</a:t>
            </a:r>
            <a:br/>
            <a:br/>
            <a:r>
              <a:t>对于 n=100: 10^8 次循环 — 勉强可过</a:t>
            </a:r>
            <a:br/>
            <a:r>
              <a:t>(有更优的 O(n³) 做法, 但前缀和是基础)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0" y="4114800"/>
            <a:ext cx="4846320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C0392B"/>
                </a:solidFill>
                <a:latin typeface="Microsoft YaHei"/>
              </a:defRPr>
            </a:pPr>
            <a:r>
              <a:t>⚠️ CSP-J 实战提示:</a:t>
            </a:r>
            <a:br/>
            <a:r>
              <a:t>* 二维前缀和一般 N,M ≤ 1000</a:t>
            </a:r>
            <a:br/>
            <a:r>
              <a:t>* 超出此范围会 MLE (内存超限)</a:t>
            </a:r>
            <a:br/>
            <a:r>
              <a:t>* 1000×1000 的 long long 数组约 8MB</a:t>
            </a:r>
            <a:br/>
            <a:r>
              <a:t>* 如果数据太大 → 需优化或改用其他方法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经典例题精讲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CSP-J 二维前缀和代表题型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43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例题1: 洛谷 P1719 最大加权矩形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NxN矩阵, 求子矩阵最大和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暴力枚举所有子矩阵 + 二维前缀和O(1)求和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N≤120 → O(N^4)≈2×10^8, 可能需要优化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选学: 可优化到O(N^3) 用一维前缀和+列压缩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例题2: 激光炸弹 (BZOJ 1218)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N×N网格中有目标价值, 炸弹摧毁R×R区域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求最大摧毁价值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枚举每个R×R区域, 用二维前缀和O(1)算和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注意R可能超出边界 → 需要处理!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3749039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例题3: 洛谷 P2004 领地选择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2062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在N×M网格中选择C×C区域, 使价值最大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6634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与激光炸弹类似, 固定大小矩形求和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1206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O(N*M)枚举, 每次O(1)查询 = O(N*M)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5778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比暴力枚举+求和快 N*M 倍!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3749039"/>
            <a:ext cx="53035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3822191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例题4: 子矩阵变体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2062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统计和为K的子矩阵数量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6634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查询子矩阵中奇数的个数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51206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二维前缀和 + 计数/条件判断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577839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核心模式: 预处理→快速查询→枚举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前缀和(二) — 二维前缀和核心知识全景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43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097280"/>
            <a:ext cx="3474720" cy="365760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构造公式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pre[i][j]=pre[i-1][j]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+ pre[i][j-1]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- pre[i-1][j-1] (去重叠)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+ a[i][j] (当前格)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下标从1开始, pre[0][*]=0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206240" y="1097280"/>
            <a:ext cx="3474720" cy="36576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279392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查询公式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sum=pre[x2][y2]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-pre[x1-1][y2] (减上)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-pre[x2][y1-1] (减左)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+pre[x1-1][y1-1] (加回)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97680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本质: 容斥原理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55279" y="1097280"/>
            <a:ext cx="3474720" cy="365760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28431" y="1115568"/>
            <a:ext cx="332841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应用要点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160020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O(N*M)构造, O(1)查询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1984248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用long long (和可能超大)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368296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N,M≤1000为上限(内存)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46719" y="2752344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适合"多次查询同一矩阵"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46719" y="313639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固定大小矩形: O(N*M)枚举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347472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48640" y="365760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核心思维: 从一维推广到二维, 用"面积差"的思想 + 容斥原理处理重叠区域。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48640" y="411480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 ① 洛谷 P1719 最大加权矩形 ② 洛谷 P2004 领地选择</a:t>
            </a:r>
            <a:br/>
            <a:r>
              <a:t>进阶思考:  三维前缀和公式会是什么样? (提示: 8个项, 正负交替)</a:t>
            </a:r>
            <a:br/>
            <a:r>
              <a:t>下讲预告:  差分(一) — 一维差分: 前缀和的逆运算, 区间修改 O(1)! 航班预订问题!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