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A3C6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6803136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914400" y="1645920"/>
            <a:ext cx="54864" cy="4114800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1371600" y="1828800"/>
            <a:ext cx="1005840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4400" b="1">
                <a:solidFill>
                  <a:srgbClr val="FFFFFF"/>
                </a:solidFill>
                <a:latin typeface="Microsoft YaHei"/>
              </a:defRPr>
            </a:pPr>
            <a:r>
              <a:t>差分(一): 一维差分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371600" y="2834640"/>
            <a:ext cx="10058400" cy="5486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2000" b="0">
                <a:solidFill>
                  <a:srgbClr val="3D7ED8"/>
                </a:solidFill>
                <a:latin typeface="Microsoft YaHei"/>
              </a:defRPr>
            </a:pPr>
            <a:r>
              <a:t>diff[l]+=x, diff[r+1]-=x · 区间修改 O(1) · 航班预订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371600" y="3566160"/>
            <a:ext cx="1005840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600" b="0">
                <a:solidFill>
                  <a:srgbClr val="95A5A6"/>
                </a:solidFill>
                <a:latin typeface="Microsoft YaHei"/>
              </a:defRPr>
            </a:pPr>
            <a:r>
              <a:t>CSP-J 入门级  ·  难度 4  ·  2025大纲新增  ·  PPT 44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371600" y="4206240"/>
            <a:ext cx="10058400" cy="10972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400" b="0">
                <a:solidFill>
                  <a:srgbClr val="95A5A6"/>
                </a:solidFill>
                <a:latin typeface="Microsoft YaHei"/>
              </a:defRPr>
            </a:pPr>
            <a:r>
              <a:t>学习目标: 理解"差分的本质是记录变化量" / 掌握区间修改的 O(1) 差分技巧</a:t>
            </a:r>
            <a:br/>
            <a:r>
              <a:t>理解差分与前缀和的互逆关系 / 学会用差分解决"多次区间修改"问题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64592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本讲知识小结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58368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差分(一) — 一维差分核心知识全景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097280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44</a:t>
            </a:r>
          </a:p>
        </p:txBody>
      </p:sp>
      <p:sp>
        <p:nvSpPr>
          <p:cNvPr id="7" name="Rectangle 6"/>
          <p:cNvSpPr/>
          <p:nvPr/>
        </p:nvSpPr>
        <p:spPr>
          <a:xfrm>
            <a:off x="457200" y="1097280"/>
            <a:ext cx="3474720" cy="365760"/>
          </a:xfrm>
          <a:prstGeom prst="rect">
            <a:avLst/>
          </a:prstGeom>
          <a:solidFill>
            <a:srgbClr val="2B5C9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530352" y="1115568"/>
            <a:ext cx="3328416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defRPr sz="1500" b="1">
                <a:solidFill>
                  <a:srgbClr val="FFFFFF"/>
                </a:solidFill>
                <a:latin typeface="Microsoft YaHei"/>
              </a:defRPr>
            </a:pPr>
            <a:r>
              <a:t>差分核心操作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48640" y="1600200"/>
            <a:ext cx="329184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diff[l]+=x, diff[r+1]-=x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48640" y="1984248"/>
            <a:ext cx="329184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同一条语句完成区间加减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48640" y="2368296"/>
            <a:ext cx="329184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每条修改 O(1), 与区间长度无关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48640" y="2752344"/>
            <a:ext cx="329184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M次修改后, 一次前缀和还原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48640" y="3136392"/>
            <a:ext cx="329184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还原: a[i]=a[i-1]+diff[i]</a:t>
            </a:r>
          </a:p>
        </p:txBody>
      </p:sp>
      <p:sp>
        <p:nvSpPr>
          <p:cNvPr id="14" name="Rectangle 13"/>
          <p:cNvSpPr/>
          <p:nvPr/>
        </p:nvSpPr>
        <p:spPr>
          <a:xfrm>
            <a:off x="4206240" y="1097280"/>
            <a:ext cx="3474720" cy="365760"/>
          </a:xfrm>
          <a:prstGeom prst="rect">
            <a:avLst/>
          </a:prstGeom>
          <a:solidFill>
            <a:srgbClr val="27AE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4279392" y="1115568"/>
            <a:ext cx="3328416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defRPr sz="1500" b="1">
                <a:solidFill>
                  <a:srgbClr val="FFFFFF"/>
                </a:solidFill>
                <a:latin typeface="Microsoft YaHei"/>
              </a:defRPr>
            </a:pPr>
            <a:r>
              <a:t>差分本质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297680" y="1600200"/>
            <a:ext cx="329184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差分=记录"变化量"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297680" y="1984248"/>
            <a:ext cx="329184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diff[i]=a[i]-a[i-1]是原数组的差分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297680" y="2368296"/>
            <a:ext cx="329184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前缀和和差分互为逆运算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4297680" y="2752344"/>
            <a:ext cx="329184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diff[l]+=x 产生一个+的"信号"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297680" y="3136392"/>
            <a:ext cx="329184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diff[r+1]-=x 产生一个-的"抵消"</a:t>
            </a:r>
          </a:p>
        </p:txBody>
      </p:sp>
      <p:sp>
        <p:nvSpPr>
          <p:cNvPr id="21" name="Rectangle 20"/>
          <p:cNvSpPr/>
          <p:nvPr/>
        </p:nvSpPr>
        <p:spPr>
          <a:xfrm>
            <a:off x="7955279" y="1097280"/>
            <a:ext cx="3474720" cy="365760"/>
          </a:xfrm>
          <a:prstGeom prst="rect">
            <a:avLst/>
          </a:prstGeom>
          <a:solidFill>
            <a:srgbClr val="E86A1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8028431" y="1115568"/>
            <a:ext cx="3328416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defRPr sz="1500" b="1">
                <a:solidFill>
                  <a:srgbClr val="FFFFFF"/>
                </a:solidFill>
                <a:latin typeface="Microsoft YaHei"/>
              </a:defRPr>
            </a:pPr>
            <a:r>
              <a:t>应用场景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8046719" y="1600200"/>
            <a:ext cx="329184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多次区间修改, 最后一次查询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8046719" y="1984248"/>
            <a:ext cx="329184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航班预订/成绩修改/浇水覆盖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046719" y="2368296"/>
            <a:ext cx="329184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差分配前缀和 = O(N+M)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8046719" y="2752344"/>
            <a:ext cx="329184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不适用: 修改+查询交错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8046719" y="3136392"/>
            <a:ext cx="329184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先修改后查询: 差分的神</a:t>
            </a:r>
          </a:p>
        </p:txBody>
      </p:sp>
      <p:sp>
        <p:nvSpPr>
          <p:cNvPr id="28" name="Rectangle 27"/>
          <p:cNvSpPr/>
          <p:nvPr/>
        </p:nvSpPr>
        <p:spPr>
          <a:xfrm>
            <a:off x="457200" y="3474720"/>
            <a:ext cx="11247120" cy="18288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TextBox 28"/>
          <p:cNvSpPr txBox="1"/>
          <p:nvPr/>
        </p:nvSpPr>
        <p:spPr>
          <a:xfrm>
            <a:off x="548640" y="3657600"/>
            <a:ext cx="10972800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400" b="1">
                <a:solidFill>
                  <a:srgbClr val="1A3C6E"/>
                </a:solidFill>
                <a:latin typeface="Microsoft YaHei"/>
              </a:defRPr>
            </a:pPr>
            <a:r>
              <a:t>💡 核心思维: 不直接改元素, 而是记录边界上的变化。前缀和负责"传播"这个变化到每个元素。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548640" y="4114800"/>
            <a:ext cx="10972800" cy="1371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95A5A6"/>
                </a:solidFill>
                <a:latin typeface="Microsoft YaHei"/>
              </a:defRPr>
            </a:pPr>
            <a:r>
              <a:t>课后练习:  ① 洛谷 P2367 语文成绩 ② 航班预订统计 (LeetCode 1109)</a:t>
            </a:r>
            <a:br/>
            <a:r>
              <a:t>进阶思考:  如果"M次修改和Q次查询交替出现"怎么办? (提示: 需要树状数组, CSP-S内容)</a:t>
            </a:r>
            <a:br/>
            <a:r>
              <a:t>下讲预告:  差分(二) — 二维差分: 把"一维差分"扩展到矩阵, diff[x1][y1]+=x, diff[x2+1][y2+1]+=x...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A3C6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6803136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914400" y="1828800"/>
            <a:ext cx="1033272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defRPr sz="5200" b="1">
                <a:solidFill>
                  <a:srgbClr val="FFFFFF"/>
                </a:solidFill>
                <a:latin typeface="Microsoft YaHei"/>
              </a:defRPr>
            </a:pPr>
            <a:r>
              <a:t>谢谢!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14400" y="2834640"/>
            <a:ext cx="10332720" cy="6400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defRPr sz="2400" b="0">
                <a:solidFill>
                  <a:srgbClr val="3D7ED8"/>
                </a:solidFill>
                <a:latin typeface="Microsoft YaHei"/>
              </a:defRPr>
            </a:pPr>
            <a:r>
              <a:t>下一讲: 差分(二) — 二维差分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14400" y="3657600"/>
            <a:ext cx="1033272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defRPr sz="1600" b="0">
                <a:solidFill>
                  <a:srgbClr val="95A5A6"/>
                </a:solidFill>
                <a:latin typeface="Microsoft YaHei"/>
              </a:defRPr>
            </a:pPr>
            <a:r>
              <a:t>PPT 45 — 二维差分概念 · 差分与前缀和的互逆关系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5029200"/>
            <a:ext cx="1033272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defRPr sz="1400" b="0">
                <a:solidFill>
                  <a:srgbClr val="95A5A6"/>
                </a:solidFill>
                <a:latin typeface="Microsoft YaHei"/>
              </a:defRPr>
            </a:pPr>
            <a:r>
              <a:t>CSP-J 入门级  ·  NOI 2025 大纲  ·  PPT 44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64592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本讲内容概览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58368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差分(一) — 五大核心主题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097280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44</a:t>
            </a:r>
          </a:p>
        </p:txBody>
      </p:sp>
      <p:sp>
        <p:nvSpPr>
          <p:cNvPr id="7" name="Oval 6"/>
          <p:cNvSpPr/>
          <p:nvPr/>
        </p:nvSpPr>
        <p:spPr>
          <a:xfrm>
            <a:off x="914400" y="1188720"/>
            <a:ext cx="411480" cy="411480"/>
          </a:xfrm>
          <a:prstGeom prst="ellipse">
            <a:avLst/>
          </a:prstGeom>
          <a:solidFill>
            <a:srgbClr val="2B5C9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none"/>
          <a:lstStyle/>
          <a:p>
            <a:pPr algn="ctr">
              <a:defRPr sz="1300" b="1">
                <a:solidFill>
                  <a:srgbClr val="FFFFFF"/>
                </a:solidFill>
                <a:latin typeface="Microsoft YaHei"/>
              </a:defRPr>
            </a:pPr>
            <a:r>
              <a:t>1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554480" y="1188720"/>
            <a:ext cx="96012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600" b="1">
                <a:solidFill>
                  <a:srgbClr val="2B5C9E"/>
                </a:solidFill>
                <a:latin typeface="Microsoft YaHei"/>
              </a:defRPr>
            </a:pPr>
            <a:r>
              <a:t>差分概念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554480" y="1463040"/>
            <a:ext cx="960120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000" b="0">
                <a:solidFill>
                  <a:srgbClr val="95A5A6"/>
                </a:solidFill>
                <a:latin typeface="Microsoft YaHei"/>
              </a:defRPr>
            </a:pPr>
            <a:r>
              <a:t>从"区间加"问题引出 / 差分到底是什么?</a:t>
            </a:r>
          </a:p>
        </p:txBody>
      </p:sp>
      <p:sp>
        <p:nvSpPr>
          <p:cNvPr id="10" name="Oval 9"/>
          <p:cNvSpPr/>
          <p:nvPr/>
        </p:nvSpPr>
        <p:spPr>
          <a:xfrm>
            <a:off x="914400" y="2011680"/>
            <a:ext cx="411480" cy="411480"/>
          </a:xfrm>
          <a:prstGeom prst="ellipse">
            <a:avLst/>
          </a:prstGeom>
          <a:solidFill>
            <a:srgbClr val="27AE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none"/>
          <a:lstStyle/>
          <a:p>
            <a:pPr algn="ctr">
              <a:defRPr sz="1300" b="1">
                <a:solidFill>
                  <a:srgbClr val="FFFFFF"/>
                </a:solidFill>
                <a:latin typeface="Microsoft YaHei"/>
              </a:defRPr>
            </a:pPr>
            <a:r>
              <a:t>2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554480" y="2011680"/>
            <a:ext cx="96012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600" b="1">
                <a:solidFill>
                  <a:srgbClr val="27AE60"/>
                </a:solidFill>
                <a:latin typeface="Microsoft YaHei"/>
              </a:defRPr>
            </a:pPr>
            <a:r>
              <a:t>核心操作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554480" y="2286000"/>
            <a:ext cx="960120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000" b="0">
                <a:solidFill>
                  <a:srgbClr val="95A5A6"/>
                </a:solidFill>
                <a:latin typeface="Microsoft YaHei"/>
              </a:defRPr>
            </a:pPr>
            <a:r>
              <a:t>diff[l]+=x, diff[r+1]-=x / 一条语句完成区间修改!</a:t>
            </a:r>
          </a:p>
        </p:txBody>
      </p:sp>
      <p:sp>
        <p:nvSpPr>
          <p:cNvPr id="13" name="Oval 12"/>
          <p:cNvSpPr/>
          <p:nvPr/>
        </p:nvSpPr>
        <p:spPr>
          <a:xfrm>
            <a:off x="914400" y="2834640"/>
            <a:ext cx="411480" cy="411480"/>
          </a:xfrm>
          <a:prstGeom prst="ellipse">
            <a:avLst/>
          </a:prstGeom>
          <a:solidFill>
            <a:srgbClr val="E86A1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none"/>
          <a:lstStyle/>
          <a:p>
            <a:pPr algn="ctr">
              <a:defRPr sz="1300" b="1">
                <a:solidFill>
                  <a:srgbClr val="FFFFFF"/>
                </a:solidFill>
                <a:latin typeface="Microsoft YaHei"/>
              </a:defRPr>
            </a:pPr>
            <a:r>
              <a:t>3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554480" y="2834640"/>
            <a:ext cx="96012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600" b="1">
                <a:solidFill>
                  <a:srgbClr val="E86A17"/>
                </a:solidFill>
                <a:latin typeface="Microsoft YaHei"/>
              </a:defRPr>
            </a:pPr>
            <a:r>
              <a:t>与前缀和的关系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554480" y="3108960"/>
            <a:ext cx="960120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000" b="0">
                <a:solidFill>
                  <a:srgbClr val="95A5A6"/>
                </a:solidFill>
                <a:latin typeface="Microsoft YaHei"/>
              </a:defRPr>
            </a:pPr>
            <a:r>
              <a:t>差分 = 前缀和的逆运算 / 互逆关系完整图解</a:t>
            </a:r>
          </a:p>
        </p:txBody>
      </p:sp>
      <p:sp>
        <p:nvSpPr>
          <p:cNvPr id="16" name="Oval 15"/>
          <p:cNvSpPr/>
          <p:nvPr/>
        </p:nvSpPr>
        <p:spPr>
          <a:xfrm>
            <a:off x="914400" y="3657600"/>
            <a:ext cx="411480" cy="411480"/>
          </a:xfrm>
          <a:prstGeom prst="ellipse">
            <a:avLst/>
          </a:prstGeom>
          <a:solidFill>
            <a:srgbClr val="C0392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none"/>
          <a:lstStyle/>
          <a:p>
            <a:pPr algn="ctr">
              <a:defRPr sz="1300" b="1">
                <a:solidFill>
                  <a:srgbClr val="FFFFFF"/>
                </a:solidFill>
                <a:latin typeface="Microsoft YaHei"/>
              </a:defRPr>
            </a:pPr>
            <a:r>
              <a:t>4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554480" y="3657600"/>
            <a:ext cx="96012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600" b="1">
                <a:solidFill>
                  <a:srgbClr val="C0392B"/>
                </a:solidFill>
                <a:latin typeface="Microsoft YaHei"/>
              </a:defRPr>
            </a:pPr>
            <a:r>
              <a:t>航班预订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554480" y="3931920"/>
            <a:ext cx="960120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000" b="0">
                <a:solidFill>
                  <a:srgbClr val="95A5A6"/>
                </a:solidFill>
                <a:latin typeface="Microsoft YaHei"/>
              </a:defRPr>
            </a:pPr>
            <a:r>
              <a:t>经典例题: 航班预订统计 — 差分+前缀和解决</a:t>
            </a:r>
          </a:p>
        </p:txBody>
      </p:sp>
      <p:sp>
        <p:nvSpPr>
          <p:cNvPr id="19" name="Oval 18"/>
          <p:cNvSpPr/>
          <p:nvPr/>
        </p:nvSpPr>
        <p:spPr>
          <a:xfrm>
            <a:off x="914400" y="4480560"/>
            <a:ext cx="411480" cy="411480"/>
          </a:xfrm>
          <a:prstGeom prst="ellipse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none"/>
          <a:lstStyle/>
          <a:p>
            <a:pPr algn="ctr">
              <a:defRPr sz="1300" b="1">
                <a:solidFill>
                  <a:srgbClr val="FFFFFF"/>
                </a:solidFill>
                <a:latin typeface="Microsoft YaHei"/>
              </a:defRPr>
            </a:pPr>
            <a:r>
              <a:t>5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554480" y="4480560"/>
            <a:ext cx="96012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600" b="1">
                <a:solidFill>
                  <a:srgbClr val="3D7ED8"/>
                </a:solidFill>
                <a:latin typeface="Microsoft YaHei"/>
              </a:defRPr>
            </a:pPr>
            <a:r>
              <a:t>实战应用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1554480" y="4754880"/>
            <a:ext cx="960120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000" b="0">
                <a:solidFill>
                  <a:srgbClr val="95A5A6"/>
                </a:solidFill>
                <a:latin typeface="Microsoft YaHei"/>
              </a:defRPr>
            </a:pPr>
            <a:r>
              <a:t>多次修改一次查询 / 差分在统计类问题中的威力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64592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什么是差分?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58368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从一道实际问题引出"记录变化量"的思想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097280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44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8640" y="1188720"/>
            <a:ext cx="5943600" cy="3200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2C3E50"/>
                </a:solidFill>
                <a:latin typeface="Microsoft YaHei"/>
              </a:defRPr>
            </a:pPr>
            <a:r>
              <a:t>🎯 问题: 给定初始全0的数组长度N, 有M次操作, 每次将区间[l,r]上的每个数加x。</a:t>
            </a:r>
            <a:br/>
            <a:r>
              <a:t>     最后输出整个数组。</a:t>
            </a:r>
            <a:br/>
            <a:br/>
            <a:r>
              <a:t>暴力法: 每次操作遍历[l,r], 每个元素加x → O(M*N) = 太慢!</a:t>
            </a:r>
            <a:br/>
            <a:r>
              <a:t>例如 N=10^5, M=10^5 → 10^10次操作 → TLE</a:t>
            </a:r>
            <a:br/>
            <a:br/>
            <a:r>
              <a:t>💡 差分思想: 不直接修改每个元素, 而是"记录边界上的变化"!</a:t>
            </a:r>
            <a:br/>
            <a:r>
              <a:t>* diff[l] += x   → 从位置l开始, 所有后面的元素都 +x</a:t>
            </a:r>
            <a:br/>
            <a:r>
              <a:t>* diff[r+1] -= x → 从位置r+1开始, 取消前面的 +x 影响</a:t>
            </a:r>
            <a:br/>
            <a:br/>
            <a:r>
              <a:t>类比: 商场从10号到20号全场8折 (区间改变), </a:t>
            </a:r>
            <a:br/>
            <a:r>
              <a:t>只需贴一张"10号开始打折"和一张"21号恢复原价"的告示。</a:t>
            </a:r>
            <a:br/>
            <a:r>
              <a:t>不是每天去改一遍价格标签!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6858000" y="1188720"/>
            <a:ext cx="4846320" cy="3632200"/>
          </a:xfrm>
          <a:prstGeom prst="roundRect">
            <a:avLst/>
          </a:prstGeom>
          <a:solidFill>
            <a:srgbClr val="282C34"/>
          </a:solidFill>
          <a:ln w="12700">
            <a:solidFill>
              <a:srgbClr val="3E445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01600" rIns="101600" tIns="63500" bIns="63500"/>
          <a:lstStyle/>
          <a:p>
            <a:pPr algn="ctr"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// 一维差分 — 核心操作 (O(1)!)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int diff[N] = {0};  // 差分数组, 初始全0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// 区间[l,r] 每个元素 +x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void add(int l, int r, int x) {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    diff[l] += x;         // 从l开始 +x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    diff[r+1] -= x;       // 从r+1开始 取消+x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}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// 所有操作完成后, 用前缀和还原: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for (int i = 1; i &lt;= n; i++)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    a[i] = a[i-1] + diff[i];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//    ↑ 新的原值 = 上个原值 + 当前差分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// 或者: 直接对diff求前缀和得到最终数组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// 复杂度: M次修改 O(M), 还原 O(N)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// 总 O(N+M) vs 暴力 O(N*M) — 快N倍!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64592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差分 — 图解推导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58368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直观理解 diff[l]+=x, diff[r+1]-=x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097280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44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8640" y="1188720"/>
            <a:ext cx="10972800" cy="45720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2C3E50"/>
                </a:solidFill>
                <a:latin typeface="Microsoft YaHei"/>
              </a:defRPr>
            </a:pPr>
            <a:r>
              <a:t>初始: 数组 a[1..6] 全部为 0, 差分数组 diff[1..6] 也全部为 0</a:t>
            </a:r>
            <a:br/>
            <a:br/>
            <a:r>
              <a:t>操作: 将区间 [2, 4] 每个元素 +3</a:t>
            </a:r>
            <a:br/>
            <a:br/>
            <a:r>
              <a:t>步骤1: diff[2] += 3  → diff = [0, 3, 0, 0, 0, 0]</a:t>
            </a:r>
            <a:br/>
            <a:r>
              <a:t>步骤2: diff[5] -= 3  → diff = [0, 3, 0, 0,-3, 0]  (r+1 = 5)</a:t>
            </a:r>
            <a:br/>
            <a:br/>
            <a:r>
              <a:t>现在对 diff 求前缀和 (还原):</a:t>
            </a:r>
            <a:br/>
            <a:br/>
            <a:r>
              <a:t>  a[1] = a[0] + diff[1] = 0 + 0 = 0  → 未受影响 ✓</a:t>
            </a:r>
            <a:br/>
            <a:r>
              <a:t>  a[2] = a[1] + diff[2] = 0 + 3 = 3  → 从l=2开始 +3 ✓</a:t>
            </a:r>
            <a:br/>
            <a:r>
              <a:t>  a[3] = a[2] + diff[3] = 3 + 0 = 3  → 继续被影响 ✓</a:t>
            </a:r>
            <a:br/>
            <a:r>
              <a:t>  a[4] = a[3] + diff[4] = 3 + 0 = 3  → 继续被影响 ✓</a:t>
            </a:r>
            <a:br/>
            <a:r>
              <a:t>  a[5] = a[4] + diff[5] = 3 + (-3) = 0 → r+1=5处取消! ✓</a:t>
            </a:r>
            <a:br/>
            <a:r>
              <a:t>  a[6] = a[5] + diff[6] = 0 + 0  = 0  → 之后不再受影响 ✓</a:t>
            </a:r>
            <a:br/>
            <a:br/>
            <a:r>
              <a:t>最终: a = [0, 3, 3, 3, 0, 0]  — 正好是区间[2,4]加了3!</a:t>
            </a:r>
            <a:br/>
            <a:br/>
            <a:r>
              <a:t>🔑 关键观察: 差分数组的"累积效应"通过前缀和释放到每个位置。</a:t>
            </a:r>
            <a:br/>
            <a:r>
              <a:t>  diff[l]存放增加, diff[r+1]存放"抵消", 前缀和扫过去就自动完成了所有区间修改。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64592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差分 ⟷ 前缀和: 互逆关系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58368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差分是前缀和的逆运算, 前缀和也是差分的逆运算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097280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44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8640" y="1188720"/>
            <a:ext cx="5486400" cy="3200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2C3E50"/>
                </a:solidFill>
                <a:latin typeface="Microsoft YaHei"/>
              </a:defRPr>
            </a:pPr>
            <a:r>
              <a:t>📐 数学关系:</a:t>
            </a:r>
            <a:br/>
            <a:br/>
            <a:r>
              <a:t>① 前缀和 → 差分:  </a:t>
            </a:r>
            <a:br/>
            <a:r>
              <a:t>   给定 a[1..n], 定义 diff[i] = a[i] - a[i-1] (其中 a[0]=0)</a:t>
            </a:r>
            <a:br/>
            <a:r>
              <a:t>   则 diff 是 a 的差分数组</a:t>
            </a:r>
            <a:br/>
            <a:br/>
            <a:r>
              <a:t>② 差分 → 前缀和还原:</a:t>
            </a:r>
            <a:br/>
            <a:r>
              <a:t>   给定 diff[1..n], 构造 a[i] = sum(diff[1..i])</a:t>
            </a:r>
            <a:br/>
            <a:r>
              <a:t>   则 a 是 diff 的前缀和数组</a:t>
            </a:r>
            <a:br/>
            <a:br/>
            <a:r>
              <a:t>这意味着: a 和 diff 可以通过前缀和/差分互相转换!</a:t>
            </a:r>
            <a:br/>
            <a:r>
              <a:t>  a —(差分)→ diff —(前缀和)→ a  ✓ 恒等变换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6400800" y="1188720"/>
            <a:ext cx="5303520" cy="4424680"/>
          </a:xfrm>
          <a:prstGeom prst="roundRect">
            <a:avLst/>
          </a:prstGeom>
          <a:solidFill>
            <a:srgbClr val="282C34"/>
          </a:solidFill>
          <a:ln w="12700">
            <a:solidFill>
              <a:srgbClr val="3E445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01600" rIns="101600" tIns="63500" bIns="63500"/>
          <a:lstStyle/>
          <a:p>
            <a:pPr algn="ctr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// 互逆关系的代码体现: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// 1. 从原数组求差分: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int a[N], diff[N];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diff[1] = a[1];                   // 边界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for (int i = 2; i &lt;= n; i++)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diff[i] = a[i] - a[i-1];       // 相邻差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// 2. 从差分还原原数组 (前缀和):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a[1] = diff[1];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for (int i = 2; i &lt;= n; i++)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a[i] = a[i-1] + diff[i];       // 累加还原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// 3. 区间修改在差分上只需2步!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void range_add(int l, int r, int x) {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diff[l] += x;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diff[r+1] -= x;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}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// 这就是差分的"魔力" — 区间修改变点修改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48640" y="4663440"/>
            <a:ext cx="5486400" cy="1645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27AE60"/>
                </a:solidFill>
                <a:latin typeface="Microsoft YaHei"/>
              </a:defRPr>
            </a:pPr>
            <a:r>
              <a:t>💡 总结:</a:t>
            </a:r>
            <a:br/>
            <a:r>
              <a:t>* 前缀和: 单点修改困难, 区间查询 O(1)</a:t>
            </a:r>
            <a:br/>
            <a:r>
              <a:t>* 差分: 区间修改 O(1), 单点查询需要前缀和还原</a:t>
            </a:r>
            <a:br/>
            <a:r>
              <a:t>* 两者互补! 很多问题需要结合使用 (如航班预订)</a:t>
            </a:r>
            <a:br/>
            <a:r>
              <a:t>* 差分 ≈ "记录变化", 前缀和 ≈ "累积变化"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64592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经典例题: 航班预订统计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58368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LeetCode 1109 / 洛谷差分模板 — 差分+前缀和的完美配合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097280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44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8640" y="1188720"/>
            <a:ext cx="5486400" cy="1371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题目: 有N个航班 (编号1..N)。有M条预订记录 bookings[i]=[l,r,k],</a:t>
            </a:r>
            <a:br/>
            <a:r>
              <a:t>表示从航班l到航班r的每个航班预订了k个座位。返回每个航班的总预订数。</a:t>
            </a:r>
            <a:br/>
            <a:br/>
            <a:r>
              <a:t>即: M次区间加法后, 输出每个位置的最终值。</a:t>
            </a:r>
            <a:br/>
            <a:r>
              <a:t>这就是差分的最经典应用!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6217920" y="1188720"/>
            <a:ext cx="5486400" cy="4424680"/>
          </a:xfrm>
          <a:prstGeom prst="roundRect">
            <a:avLst/>
          </a:prstGeom>
          <a:solidFill>
            <a:srgbClr val="282C34"/>
          </a:solidFill>
          <a:ln w="12700">
            <a:solidFill>
              <a:srgbClr val="3E445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01600" rIns="101600" tIns="63500" bIns="63500"/>
          <a:lstStyle/>
          <a:p>
            <a:pPr algn="ctr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// 航班预订统计 — 完整代码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int N, M;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vector&lt;int&gt; diff(N+2, 0);    // 差分数组, +2防止r+1越界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// 处理M条预订 (每条O(1)!)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for (int i = 0; i &lt; M; i++) {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int l, r, k;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cin &gt;&gt; l &gt;&gt; r &gt;&gt; k;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diff[l] += k;             // 从l开始 +k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diff[r+1] -= k;           // 从r+1取消 +k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}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// 前缀和还原 (O(N))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vector&lt;int&gt; ans(N+1);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for (int i = 1; i &lt;= N; i++)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ans[i] = ans[i-1] + diff[i];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// ans[i] 就是第i个航班的最终预订数!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// 总复杂度: O(N+M) — 完美!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48640" y="2926080"/>
            <a:ext cx="5486400" cy="3200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📊 数据追踪: N=5, bookings: [1,2,10], [2,3,20], [2,5,25]</a:t>
            </a:r>
            <a:br/>
            <a:br/>
            <a:r>
              <a:t>处理 [1,2,10]:  diff[1]+=10, diff[3]-=10 → diff=[10,0,-10,0,0,0]</a:t>
            </a:r>
            <a:br/>
            <a:r>
              <a:t>处理 [2,3,20]:  diff[2]+=20, diff[4]-=20 → diff=[10,20,-10,-20,0,0]</a:t>
            </a:r>
            <a:br/>
            <a:r>
              <a:t>处理 [2,5,25]:  diff[2]+=25, diff[6]-=25 → diff=[10,45,-10,-20,0,-25]</a:t>
            </a:r>
            <a:br/>
            <a:br/>
            <a:r>
              <a:t>前缀和还原:</a:t>
            </a:r>
            <a:br/>
            <a:r>
              <a:t>  ans[1] = 0+10 = 10  (第1航班: 只被第1条预订了10座)</a:t>
            </a:r>
            <a:br/>
            <a:r>
              <a:t>  ans[2] = 10+45 = 55 (第2航班: 10+20+25=55 ✓)</a:t>
            </a:r>
            <a:br/>
            <a:r>
              <a:t>  ans[3] = 55-10 = 45 (第3航班: 20+25=45 ✓)</a:t>
            </a:r>
            <a:br/>
            <a:r>
              <a:t>  ans[4] = 45-20 = 25 (第4航班: 仅第3条, 25 ✓)</a:t>
            </a:r>
            <a:br/>
            <a:r>
              <a:t>  ans[5] = 25+0 = 25  (第5航班: 仅第3条, 25 ✓)</a:t>
            </a:r>
            <a:br/>
            <a:r>
              <a:t>ans[6]不在输出范围, 但 diff[6]确保了 cumsum 不会继续加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64592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差分 vs 暴力 — 复杂度对比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58368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为什么差分这么重要? 因为它是区间修改的O(1)神器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097280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44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8640" y="1188720"/>
            <a:ext cx="5943600" cy="1371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比较场景: N=10^5 个元素, M=10^5 次区间修改, 最后输出最终数组。</a:t>
            </a:r>
            <a:br/>
            <a:br/>
            <a:r>
              <a:t>暴力法: M次操作 × 每次O(N) = O(10^10) → 约100秒, TLE!</a:t>
            </a:r>
            <a:br/>
            <a:r>
              <a:t>差分法: M次O(1) + 1次前缀和O(N) = O(M+N) ≈ 2×10^5 → &lt;0.1秒!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548640" y="2743200"/>
            <a:ext cx="5303520" cy="2286000"/>
          </a:xfrm>
          <a:prstGeom prst="roundRect">
            <a:avLst/>
          </a:prstGeom>
          <a:solidFill>
            <a:srgbClr val="D5F5E3"/>
          </a:solidFill>
          <a:ln w="12700">
            <a:solidFill>
              <a:srgbClr val="DEE2E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731520" y="2816352"/>
            <a:ext cx="4937760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700" b="1">
                <a:solidFill>
                  <a:srgbClr val="27AE60"/>
                </a:solidFill>
                <a:latin typeface="Microsoft YaHei"/>
              </a:defRPr>
            </a:pPr>
            <a:r>
              <a:t>差分适用场景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22960" y="3200400"/>
            <a:ext cx="475488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多次区间修改, 最后一次查询 (或查询很少)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822960" y="3657600"/>
            <a:ext cx="475488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题目中有"累计"概念 (如累积乘客数)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22960" y="4114800"/>
            <a:ext cx="475488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需要对原数组做加减运算 (不可做乘积/异或等)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822960" y="4572000"/>
            <a:ext cx="475488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差分只适用于"可逆的"累积操作 (加减法)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6217920" y="2743200"/>
            <a:ext cx="5303520" cy="2286000"/>
          </a:xfrm>
          <a:prstGeom prst="roundRect">
            <a:avLst/>
          </a:prstGeom>
          <a:solidFill>
            <a:srgbClr val="FAD9D7"/>
          </a:solidFill>
          <a:ln w="12700">
            <a:solidFill>
              <a:srgbClr val="DEE2E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6400800" y="2816352"/>
            <a:ext cx="4937760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700" b="1">
                <a:solidFill>
                  <a:srgbClr val="C0392B"/>
                </a:solidFill>
                <a:latin typeface="Microsoft YaHei"/>
              </a:defRPr>
            </a:pPr>
            <a:r>
              <a:t>差分不适用场景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492240" y="3200400"/>
            <a:ext cx="475488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一边修改一边查询 → 要用树状数组/线段树 (CSP-S)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492240" y="3657600"/>
            <a:ext cx="475488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区间乘/区间除操作 → 差分无法处理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492240" y="4114800"/>
            <a:ext cx="475488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频繁的中间查询 → 前缀和还原的开销太大了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492240" y="4572000"/>
            <a:ext cx="475488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数据经常变化 → 差分需要重新计算前缀和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64592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差分进阶技巧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58368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多次修改+多次查询? 双差分解决!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097280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44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8640" y="1188720"/>
            <a:ext cx="5943600" cy="18288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场景: 有M次区间修改 [l,r]+=x, 之后Q次查询, 每次输出单点值。</a:t>
            </a:r>
            <a:br/>
            <a:br/>
            <a:r>
              <a:t>思路: 差分处理M次修改 (每条O(1)) → 前缀和还原一次 (O(N)) → Q次查询直接取a[pos]</a:t>
            </a:r>
            <a:br/>
            <a:r>
              <a:t>总复杂度: O(M + N + Q) = O(N+M+Q)</a:t>
            </a:r>
            <a:br/>
            <a:br/>
            <a:r>
              <a:t>但如果Q很大 (如10^6次查询) — 前缀和一次性还原后, 查询a[pos]就是O(1)!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6400800" y="1188720"/>
            <a:ext cx="5303520" cy="4201160"/>
          </a:xfrm>
          <a:prstGeom prst="roundRect">
            <a:avLst/>
          </a:prstGeom>
          <a:solidFill>
            <a:srgbClr val="282C34"/>
          </a:solidFill>
          <a:ln w="12700">
            <a:solidFill>
              <a:srgbClr val="3E445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01600" rIns="101600" tIns="63500" bIns="63500"/>
          <a:lstStyle/>
          <a:p>
            <a:pPr algn="ctr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// 场景: 先修改, 后查询 — 差分完美胜任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int diff[N+5] = {0};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// Step 1: 处理所有修改 (O(M))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for (int i = 0; i &lt; M; i++) {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int l, r, x;  cin &gt;&gt; l &gt;&gt; r &gt;&gt; x;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diff[l] += x;  diff[r+1] -= x;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}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// Step 2: 一次性前缀和还原 (O(N))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for (int i = 1; i &lt;= N; i++)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a[i] = a[i-1] + diff[i];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// Step 3: 回答查询 (O(1) per query!)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while (Q--) {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int pos;  cin &gt;&gt; pos;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cout &lt;&lt; a[pos] &lt;&lt; endl;      // 直接取值!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}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48640" y="3291840"/>
            <a:ext cx="5943600" cy="22860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C0392B"/>
                </a:solidFill>
                <a:latin typeface="Microsoft YaHei"/>
              </a:defRPr>
            </a:pPr>
            <a:r>
              <a:t>⚠️ 重要限制:</a:t>
            </a:r>
            <a:br/>
            <a:r>
              <a:t>差分解决不了"修改和查询交错"的情况!</a:t>
            </a:r>
            <a:br/>
            <a:r>
              <a:t>如果: 修改区间 → 查询 → 再修改 → 再查询... 差分需要反复做前缀和, 就不高效了。</a:t>
            </a:r>
            <a:br/>
            <a:r>
              <a:t>这种情况需要用更高级的数据结构 (树状数组 / 线段树 / 分块) — 属于CSP-S内容。</a:t>
            </a:r>
            <a:br/>
            <a:r>
              <a:t>但在CSP-J范围内, "先修改后查询"的差分模式足以应对绝大多数题目!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64592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经典例题精讲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58368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CSP-J 一维差分常考题型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097280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44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548640" y="1188720"/>
            <a:ext cx="5303520" cy="2286000"/>
          </a:xfrm>
          <a:prstGeom prst="roundRect">
            <a:avLst/>
          </a:prstGeom>
          <a:solidFill>
            <a:srgbClr val="D6EAF8"/>
          </a:solidFill>
          <a:ln w="12700">
            <a:solidFill>
              <a:srgbClr val="DEE2E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731520" y="1261872"/>
            <a:ext cx="4937760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700" b="1">
                <a:solidFill>
                  <a:srgbClr val="2B5C9E"/>
                </a:solidFill>
                <a:latin typeface="Microsoft YaHei"/>
              </a:defRPr>
            </a:pPr>
            <a:r>
              <a:t>例题1: 航班预订统计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22960" y="1645920"/>
            <a:ext cx="475488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区间修改, 最后求每个位置的和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22960" y="2103120"/>
            <a:ext cx="475488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经典差分模板, 必会!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822960" y="2560320"/>
            <a:ext cx="475488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N≤10^5, M≤10^5 → O(N+M)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22960" y="3017520"/>
            <a:ext cx="475488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注意 diff 数组要开 N+2 防 r+1 越界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6217920" y="1188720"/>
            <a:ext cx="5303520" cy="2286000"/>
          </a:xfrm>
          <a:prstGeom prst="roundRect">
            <a:avLst/>
          </a:prstGeom>
          <a:solidFill>
            <a:srgbClr val="D5F5E3"/>
          </a:solidFill>
          <a:ln w="12700">
            <a:solidFill>
              <a:srgbClr val="DEE2E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6400800" y="1261872"/>
            <a:ext cx="4937760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700" b="1">
                <a:solidFill>
                  <a:srgbClr val="27AE60"/>
                </a:solidFill>
                <a:latin typeface="Microsoft YaHei"/>
              </a:defRPr>
            </a:pPr>
            <a:r>
              <a:t>例题2: 洛谷 P2367 语文成绩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492240" y="1645920"/>
            <a:ext cx="475488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N个学生, M次区间加分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492240" y="2103120"/>
            <a:ext cx="475488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最后输出每个学生的最终分数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492240" y="2560320"/>
            <a:ext cx="475488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和航班预订几乎一样, 差分模板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492240" y="3017520"/>
            <a:ext cx="475488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注意从原始分数出发 (不是从0)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548640" y="3749039"/>
            <a:ext cx="5303520" cy="2286000"/>
          </a:xfrm>
          <a:prstGeom prst="roundRect">
            <a:avLst/>
          </a:prstGeom>
          <a:solidFill>
            <a:srgbClr val="D6EAF8"/>
          </a:solidFill>
          <a:ln w="12700">
            <a:solidFill>
              <a:srgbClr val="DEE2E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731520" y="3822191"/>
            <a:ext cx="4937760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700" b="1">
                <a:solidFill>
                  <a:srgbClr val="E86A17"/>
                </a:solidFill>
                <a:latin typeface="Microsoft YaHei"/>
              </a:defRPr>
            </a:pPr>
            <a:r>
              <a:t>例题3: 洛谷 P3397 地毯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822960" y="4206239"/>
            <a:ext cx="475488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二维差分问题 (下一讲)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22960" y="4663439"/>
            <a:ext cx="475488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N×N地毯覆盖, 多次铺地毯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822960" y="5120639"/>
            <a:ext cx="475488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求每个格子的最终覆盖次数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822960" y="5577839"/>
            <a:ext cx="475488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二维差分+前缀和 = O(N²+M)</a:t>
            </a:r>
          </a:p>
        </p:txBody>
      </p:sp>
      <p:sp>
        <p:nvSpPr>
          <p:cNvPr id="25" name="Rounded Rectangle 24"/>
          <p:cNvSpPr/>
          <p:nvPr/>
        </p:nvSpPr>
        <p:spPr>
          <a:xfrm>
            <a:off x="6217920" y="3749039"/>
            <a:ext cx="5303520" cy="2286000"/>
          </a:xfrm>
          <a:prstGeom prst="roundRect">
            <a:avLst/>
          </a:prstGeom>
          <a:solidFill>
            <a:srgbClr val="FAD9D7"/>
          </a:solidFill>
          <a:ln w="12700">
            <a:solidFill>
              <a:srgbClr val="DEE2E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6400800" y="3822191"/>
            <a:ext cx="4937760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700" b="1">
                <a:solidFill>
                  <a:srgbClr val="C0392B"/>
                </a:solidFill>
                <a:latin typeface="Microsoft YaHei"/>
              </a:defRPr>
            </a:pPr>
            <a:r>
              <a:t>例题4: 区间修改+区间查询 (选学)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6492240" y="4206239"/>
            <a:ext cx="4754880" cy="609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进阶: 不仅要单点查, 还要区间求和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6492240" y="4815839"/>
            <a:ext cx="4754880" cy="609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需要两个差分数组 (差分+前缀和的组合技)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6492240" y="5425439"/>
            <a:ext cx="4754880" cy="609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属于提高级技巧, 入门了解即可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