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排序算法(一)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冒泡排序 · 选择排序 · 插入排序 — 三大 O(n²) 基础排序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3  ·  NOI 2025 大纲  ·  PPT 46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理解排序的重要性 / 掌握三种O(n²)排序的原理与代码 / 学会对比它们的优劣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基础排序相关题目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280160"/>
            <a:ext cx="3474720" cy="201168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5331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排序模板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7373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输入N个数, 按从小到大输出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2598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直接用 sort 或手写冒泡/选择/插入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1460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N≤1000 → 任何O(n²)都能过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322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练习: 用三种方式各写一遍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89120" y="1280160"/>
            <a:ext cx="3474720" cy="201168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35331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P1059 明明的随机数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1737360"/>
            <a:ext cx="2926080" cy="518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排序+去重经典: 输出不重复的数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255520"/>
            <a:ext cx="2926080" cy="518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直接sort, 再遍历去重 (或用unique)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2773680"/>
            <a:ext cx="2926080" cy="518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N≤100, O(n²)或O(n log n)都行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1280160"/>
            <a:ext cx="3474720" cy="201168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12480" y="135331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P1177 排序 (选做)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03920" y="1737360"/>
            <a:ext cx="2926080" cy="518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N≤10^5 → O(n²)会TLE!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2255520"/>
            <a:ext cx="2926080" cy="518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必须用sort (O(n log n))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2773680"/>
            <a:ext cx="2926080" cy="518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体会: 算法复杂度在实际题中的影响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排序算法(一) — 三大O(n²)排序核心知识全景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冒泡排序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相邻比较, 逐轮冒最大/最小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优化: 无交换提前终止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稳定, O(1)额外空间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最好O(n), 最差O(n²)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类比: 气泡上升 (或下沉)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188720"/>
            <a:ext cx="3474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20700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选择排序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每轮找最值, 放到正确位置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比较次数固定 n(n-1)/2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不稳定! 交换可能打乱顺序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所有情况都是O(n²)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类比: 按身高排队选最矮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188720"/>
            <a:ext cx="34747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20700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插入排序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维护有序前缀, 新元素插入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从右往左找到正确位置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稳定, 最好O(n)最差O(n²)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数据基本有序时接近O(n)!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类比: 整理手中的扑克牌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84048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402336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核心思维: O(n²)排序虽慢但直观, 是理解排序思想的入口。实际比赛用STL sort!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48056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手写三种排序 (测试 n=10) ② 洛谷 P1059 明明的随机数 ③ 比较三种排序在小数据(n=100)下的运行速度</a:t>
            </a:r>
            <a:br/>
            <a:r>
              <a:t>下讲预告: 排序算法(二) — 计数排序及排序算法对比总结!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排序算法(二) — 计数排序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47 — 计数排序 · 频次统计 · 排序算法对比总结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46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排序算法(一) — 三大基础排序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为什么需要排序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4630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排序是二分查找的前提, 是CSP-J核心基础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1031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冒泡排序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3774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相邻比较逐轮冒泡 / 稳定排序 / 最快O(n)最慢O(n²)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0175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选择排序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2918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每轮选最值放在正确位置 / 不稳定 / 比较次数固定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39319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插入排序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42062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维护"有序前缀"逐张插入 / 稳定 / 最好O(n)最差O(n²)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4846320"/>
            <a:ext cx="411480" cy="4114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48463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3D7ED8"/>
                </a:solidFill>
                <a:latin typeface="Microsoft YaHei"/>
              </a:defRPr>
            </a:pPr>
            <a:r>
              <a:t>三大对比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54480" y="51206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时间复杂度/稳定性/适用场景全方位对比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为什么需要排序?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排序是CSP-J算法世界的"基础设施"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在CSP-J中, 排序是最常用的预处理操作。许多算法和优化都建立在"数据有序"的基础上:</a:t>
            </a:r>
            <a:br/>
            <a:r>
              <a:t>* 二分查找 (PPT 39) — 必须有序!</a:t>
            </a:r>
            <a:br/>
            <a:r>
              <a:t>* 双指针 / 去重 — 排序后处理更方便</a:t>
            </a:r>
            <a:br/>
            <a:r>
              <a:t>* 贪心: 按价值/时间排序 → 才能选最优</a:t>
            </a:r>
            <a:br/>
            <a:r>
              <a:t>* 统计: 排序后同值元素连续 → 方便计数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B5C9E"/>
                </a:solidFill>
                <a:latin typeface="Microsoft YaHei"/>
              </a:defRPr>
            </a:pPr>
            <a:r>
              <a:t>📊 评价排序算法的三个维度:</a:t>
            </a:r>
            <a:br/>
            <a:br/>
            <a:r>
              <a:t>* 时间复杂度: O(n²) vs O(n log n) vs O(n)</a:t>
            </a:r>
            <a:br/>
            <a:r>
              <a:t>* 空间复杂度: 原地排序? 需要额外数组?</a:t>
            </a:r>
            <a:br/>
            <a:r>
              <a:t>* 稳定性: 相同值的元素, 排序后相对顺序不变?</a:t>
            </a:r>
            <a:br/>
            <a:br/>
            <a:r>
              <a:t>稳定排序的实用意义:</a:t>
            </a:r>
            <a:br/>
            <a:r>
              <a:t>先按姓名排序, 再按成绩排序 → 同分的人保持姓名顺序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2926080"/>
            <a:ext cx="10972800" cy="32004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999232"/>
            <a:ext cx="106070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💡 三种 O(n²) 排序的直观类比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383280"/>
            <a:ext cx="10424160" cy="685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冒泡排序 → 像"水中气泡", 大的(重的)元素逐轮沉到底部 (或小的浮上来)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069080"/>
            <a:ext cx="10424160" cy="685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选择排序 → 像"排队", 每轮从剩下的人中挑最矮(或最高)的, 排到正确位置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754880"/>
            <a:ext cx="10424160" cy="685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插入排序 → 像"整理扑克牌", 每拿一张牌, 插入手中已排好的牌的正确位置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5440680"/>
            <a:ext cx="10424160" cy="685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这三种都是 O(n²)，适合 n ≤ 5000 的场景。n 更大时需要 O(n log n) 排序 (STL sort)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冒泡排序 Bubble Sort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相邻比较, 逐轮冒泡 — 最直观的排序算法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核心思路:</a:t>
            </a:r>
            <a:br/>
            <a:r>
              <a:t>* 第1轮: 从第1个开始, 依次比较相邻两个, 如果顺序不对就交换</a:t>
            </a:r>
            <a:br/>
            <a:r>
              <a:t>  → 一轮结束后, 最大的元素被"冒泡"到最右边 (末位)</a:t>
            </a:r>
            <a:br/>
            <a:r>
              <a:t>* 第2轮: 对前n-1个再做同样的操作 → 第二大的冒到倒数第二位</a:t>
            </a:r>
            <a:br/>
            <a:r>
              <a:t>* 重复n-1轮 → 排序完成!</a:t>
            </a:r>
            <a:br/>
            <a:br/>
            <a:r>
              <a:t>💡 优化: 如果某一轮没有发生任何交换 → 说明已经有序, 可提前终止!</a:t>
            </a:r>
            <a:br/>
            <a:r>
              <a:t>  最好情况 (已经有序): O(n) — 只扫描一遍</a:t>
            </a:r>
            <a:br/>
            <a:r>
              <a:t>  最坏情况 (完全逆序): O(n²) — 每对都要交换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754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冒泡排序 — 标准实现 (含优化)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bubble_sort(int a[], int n)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0; i &lt; n - 1;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bool swapped = false;     // 优化标志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 (int j = 0; j &lt; n - 1 - i; j++)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 (a[j] &gt; a[j+1]) {  // 相邻比较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swap(a[j], a[j+1]);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swapped = true;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(!swapped) break;      // 提前终止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稳定性: 稳定 (相邻交换, 相同值不交换)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时间复杂度: 最好O(n), 平均/最差O(n²)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56616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📊 追踪: a = [5, 3, 8, 1, 6]</a:t>
            </a:r>
            <a:br/>
            <a:br/>
            <a:r>
              <a:t>第1轮 (i=0):</a:t>
            </a:r>
            <a:br/>
            <a:r>
              <a:t>  5&gt;3 → swap: [3,5,8,1,6] / 5&lt;8 no / 8&gt;1 swap: [3,5,1,8,6] / 8&gt;6 swap: [3,5,1,6,8]</a:t>
            </a:r>
            <a:br/>
            <a:r>
              <a:t>  结果: 8被冒到最后 ✓</a:t>
            </a:r>
            <a:br/>
            <a:r>
              <a:t>第2轮 (i=1):</a:t>
            </a:r>
            <a:br/>
            <a:r>
              <a:t>  [3,5,1,6,8] → [3,1,5,6,8] → 结果: 6到了倒数第二</a:t>
            </a:r>
            <a:br/>
            <a:r>
              <a:t>第3轮: [1,3,5,6,8] → [1,3,5,6,8] (无交换, 提前终止!)</a:t>
            </a:r>
            <a:br/>
            <a:r>
              <a:t>  结果: 有序! optimized: 只用了3轮而非4轮。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选择排序 Selection Sort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每轮选最值放在正确位置 — 简单粗暴!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核心思路:</a:t>
            </a:r>
            <a:br/>
            <a:r>
              <a:t>* 第1轮: 在 [0, n-1] 中找到最小的元素, 换到位置0</a:t>
            </a:r>
            <a:br/>
            <a:r>
              <a:t>* 第2轮: 在 [1, n-1] 中找到次小的, 换到位置1</a:t>
            </a:r>
            <a:br/>
            <a:r>
              <a:t>* ...依此类推, 共n-1轮</a:t>
            </a:r>
            <a:br/>
            <a:br/>
            <a:r>
              <a:t>选择排序的比较次数始终是 n(n-1)/2 (无法提前终止)</a:t>
            </a:r>
            <a:br/>
            <a:r>
              <a:t>但交换次数最多 n-1 次 (每个位置最多交换一次)</a:t>
            </a:r>
            <a:br/>
            <a:r>
              <a:t>适合"交换代价很大"的场景 (比如移动大记录)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9776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选择排序 — 标准实现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selection_sort(int a[], int n)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0; i &lt; n - 1;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min_idx = i;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 (int j = i + 1; j &lt; n; j++)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 (a[j] &lt; a[min_idx])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min_idx = j;      // 找最小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swap(a[i], a[min_idx]);   // 放到位置i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稳定性: 不稳定!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  swap可能打乱相同值的原始顺序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例: [5, 5, 2] → 第1轮2换到位置0,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  两个5的相对顺序可能被改变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时间复杂度: O(n²) 所有情况都一样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📊 追踪: a = [5, 3, 8, 1, 6]</a:t>
            </a:r>
            <a:br/>
            <a:br/>
            <a:r>
              <a:t>第1轮 (i=0): 找[0..4]中最小值 → 1在位置3 → swap(a[0],a[3]) → [1, 3, 8, 5, 6]</a:t>
            </a:r>
            <a:br/>
            <a:r>
              <a:t>第2轮 (i=1): 找[1..4]中最小值 → 3在位置1 → 不用换 → [1, 3, 8, 5, 6]</a:t>
            </a:r>
            <a:br/>
            <a:r>
              <a:t>第3轮 (i=2): 找[2..4]中最小值 → 5在位置3 → swap(a[2],a[3]) → [1, 3, 5, 8, 6]</a:t>
            </a:r>
            <a:br/>
            <a:r>
              <a:t>第4轮 (i=3): 找[3..4]中最小值 → 6在位置4 → swap(a[3],a[4]) → [1, 3, 5, 6, 8]</a:t>
            </a:r>
            <a:br/>
            <a:r>
              <a:t>结果: 有序! 共n(n-1)/2=10次比较, 3次交换。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插入排序 Insertion Sort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维护有序前缀, 逐张插入 — 最像"人"的排序方式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核心思路 (类比整理手中的扑克牌):</a:t>
            </a:r>
            <a:br/>
            <a:r>
              <a:t>* 初始: 第一张牌已"有序"</a:t>
            </a:r>
            <a:br/>
            <a:r>
              <a:t>* 每次拿一张新牌, 从右到左找到它应该在的位置, 插入</a:t>
            </a:r>
            <a:br/>
            <a:r>
              <a:t>* 插入时, 比它大的牌都往右挪一位</a:t>
            </a:r>
            <a:br/>
            <a:br/>
            <a:r>
              <a:t>最好情况 (已有序): O(n) — 每张牌都比前一张大, 无需挪动</a:t>
            </a:r>
            <a:br/>
            <a:r>
              <a:t>最坏情况 (逆序): O(n²) — 每张牌都要挪到最前面</a:t>
            </a:r>
            <a:br/>
            <a:br/>
            <a:r>
              <a:t>插入排序在"数据基本有序"时表现极好!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9776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插入排序 — 标准实现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insertion_sort(int a[], int n)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1; i &lt; n;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key = a[i];        // 当前要插入的牌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j = i - 1;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从右往左找位置, 同时挪动元素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while (j &gt;= 0 &amp;&amp; a[j] &gt; key)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a[j+1] = a[j];      // 向右挪一位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j--;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a[j+1] = key;           // 插入到正确位置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稳定性: 稳定 (相同值不挪动, 相对顺序保留)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时间复杂度: 最好O(n), 平均/最差O(n²)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用途: 希尔排序的基础, 小数组的最优排序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📊 追踪: a = [5, 3, 8, 1, 6]</a:t>
            </a:r>
            <a:br/>
            <a:r>
              <a:t>i=1: key=3, 5&gt;3 → 把5右移 → [5,5,8,1,6] → 插入3到j=0 → [3,5,8,1,6]</a:t>
            </a:r>
            <a:br/>
            <a:r>
              <a:t>i=2: key=8, 5&lt;8 → 不挪动 → [3,5,8,1,6]</a:t>
            </a:r>
            <a:br/>
            <a:r>
              <a:t>i=3: key=1, 8&gt;1,5&gt;1,3&gt;1 → 全部右移 → [3,3,5,8,6] → 插入1到0 → [1,3,5,8,6]</a:t>
            </a:r>
            <a:br/>
            <a:r>
              <a:t>i=4: key=6, 8&gt;6, 5&lt;6 → 只挪8 → [1,3,5,8,8] → 插入6 → [1,3,5,6,8] ✓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三种 O(n²) 排序 — 全方位对比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冒泡 vs 选择 vs 插入: 哪个是你的首选?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维度        |  冒泡排序          |  选择排序          |  插入排序</a:t>
            </a:r>
            <a:br/>
            <a:r>
              <a:t>───────────┼───────────────────┼───────────────────┼──────────────────</a:t>
            </a:r>
            <a:br/>
            <a:r>
              <a:t>核心操作    |  相邻比较+交换     |  找最值+交换       |  找位置+挪动+插入</a:t>
            </a:r>
            <a:br/>
            <a:r>
              <a:t>比较次数    |  ~n²/2 (可优化)   |  n(n-1)/2 (固定)   |  ~n²/4 平均</a:t>
            </a:r>
            <a:br/>
            <a:r>
              <a:t>交换/挪动次数|  ~n²/2 (每次比较可能交换) | n-1 (最多)  |  ~n²/4 (挪动)</a:t>
            </a:r>
            <a:br/>
            <a:r>
              <a:t>最好情况    |  O(n) 已有序      |  O(n²) 不变!      |  O(n) 已有序</a:t>
            </a:r>
            <a:br/>
            <a:r>
              <a:t>最坏/平均   |  O(n²)            |  O(n²)            |  O(n²)</a:t>
            </a:r>
            <a:br/>
            <a:r>
              <a:t>稳定性      |  ✅ 稳定          |  ❌ 不稳定        |  ✅ 稳定</a:t>
            </a:r>
            <a:br/>
            <a:r>
              <a:t>代码量      |  ~8行             |  ~7行             |  ~9行 (while循环)</a:t>
            </a:r>
            <a:br/>
            <a:r>
              <a:t>额外空间    |  O(1)             |  O(1)             |  O(1)</a:t>
            </a:r>
            <a:br/>
            <a:r>
              <a:t>适用场景    |  教学/简单场景    |  交换代价大       |  数据基本有序</a:t>
            </a:r>
            <a:br/>
            <a:br/>
            <a:r>
              <a:t>💡 总结: 三种都是O(n²), n≤5000使用, n更大用STL sort (O(n log n))。</a:t>
            </a:r>
            <a:br/>
            <a:r>
              <a:t>  插入排序在"几乎有序"时最快 (接近O(n)), 冒泡次之, 选择排序总是在O(n²)。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稳定性 Stability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一个容易被忽略但很重要的排序属性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定义: 排序后, 值相同的元素的相对顺序是否保持不变?</a:t>
            </a:r>
            <a:br/>
            <a:br/>
            <a:r>
              <a:t>例: 数组 [(A,5), (B,3), (C,5), (D,1)] 按值排序</a:t>
            </a:r>
            <a:br/>
            <a:r>
              <a:t>稳定排序: [(D,1), (B,3), (A,5), (C,5)] — A和C的相对顺序保留!</a:t>
            </a:r>
            <a:br/>
            <a:r>
              <a:t>不稳定排序: [(D,1), (B,3), (C,5), (A,5)] — A和C可能交换位置!</a:t>
            </a:r>
            <a:br/>
            <a:br/>
            <a:r>
              <a:t>为什么稳定性重要?</a:t>
            </a:r>
            <a:br/>
            <a:r>
              <a:t>* 先按姓名排序, 再按分数排序 (稳定!) → 同分的人保持姓名序</a:t>
            </a:r>
            <a:br/>
            <a:r>
              <a:t>* 多关键字段排序 (先按第一关键字, 再按第二关键字)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CSP-J 排序稳定性速查:</a:t>
            </a:r>
            <a:br/>
            <a:br/>
            <a:r>
              <a:t>  稳定排序          |  不稳定排序</a:t>
            </a:r>
            <a:br/>
            <a:r>
              <a:t>  ────────────────┼───────────────</a:t>
            </a:r>
            <a:br/>
            <a:r>
              <a:t>  冒泡排序 ✓       |  选择排序 ✗</a:t>
            </a:r>
            <a:br/>
            <a:r>
              <a:t>  插入排序 ✓       |  快速排序 ✗</a:t>
            </a:r>
            <a:br/>
            <a:r>
              <a:t>  归并排序 ✓       |  堆排序 ✗</a:t>
            </a:r>
            <a:br/>
            <a:r>
              <a:t>  计数排序 ✓       |</a:t>
            </a:r>
            <a:br/>
            <a:r>
              <a:t>  STL stable_sort ✓|  STL sort ✗</a:t>
            </a:r>
            <a:br/>
            <a:br/>
            <a:r>
              <a:t>理解: 不稳定的原因是什么?</a:t>
            </a:r>
            <a:br/>
            <a:r>
              <a:t>* 选择排序: swap(a[i], a[min_idx]) 可能</a:t>
            </a:r>
            <a:br/>
            <a:r>
              <a:t>  把相同值的元素跳过对方的位置</a:t>
            </a:r>
            <a:br/>
            <a:r>
              <a:t>* 冒泡/插入: 遇到相同值时不会交换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排序选型指南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在CSP-J中, 面对排序任务时如何选择?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18288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场景1: 通用排序 (推荐)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直接用 STL sort() — O(n log 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绝大多数CSP-J题目直接用sort即可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不需要自己写排序算法 (除非题目要求)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7920" y="1188720"/>
            <a:ext cx="5303520" cy="18288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场景2: 数据基本有序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此时插入排序接近 O(n)!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比 STL sort 的 O(n log n) 还快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应用: 在线排序/维护有序前缀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3291840"/>
            <a:ext cx="5303520" cy="18288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336499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场景3: 题目要求手写排序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37490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冒泡: 最简单, 相邻交换模式清晰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42062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选择: 找第k小/大的变体问题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6634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插入: 要求稳定排序时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3291840"/>
            <a:ext cx="5303520" cy="18288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336499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场景4: 小数据 (n ≤ 100)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92240" y="37490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三种O(n²)都可, 选你写得最熟的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42062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甚至可以用冒泡(有优化) — 提前终止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40" y="46634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复杂度理论在此不重要, 代码简洁优先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