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64592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100584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Microsoft YaHei"/>
              </a:defRPr>
            </a:pPr>
            <a:r>
              <a:t>深度优先搜索 DFS(二)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2834640"/>
            <a:ext cx="100584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Microsoft YaHei"/>
              </a:defRPr>
            </a:pPr>
            <a:r>
              <a:t>回溯思想 · 可行性剪枝 · 组合/子集 · 迷宫路径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356616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CSP-J 入门级  ·  难度 5  ·  NOI 2025 大纲  ·  PPT 49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4206240"/>
            <a:ext cx="100584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学习目标: 深入理解回溯(Backtracking)的本质 / 掌握四种剪枝策略 / 学会组合和迷宫中的DFS优化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本讲知识小结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DFS(二) — 回溯与剪枝核心知识全景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49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188720"/>
            <a:ext cx="3474720" cy="347472"/>
          </a:xfrm>
          <a:prstGeom prst="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30352" y="1207008"/>
            <a:ext cx="3328416" cy="3017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回溯本质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169164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做选择→递归→撤销选择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205740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回溯=系统性搜索的框架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242316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DFS+回溯=暴力枚举的优雅实现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278892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撤销标记是回溯的核心标志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315468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无撤销=非回溯DFS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206240" y="1188720"/>
            <a:ext cx="3474720" cy="347472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279392" y="1207008"/>
            <a:ext cx="3328416" cy="3017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四大剪枝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297680" y="169164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①可行性: 违反约束就剪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297680" y="205740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②最优性: 比已知差就剪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297680" y="242316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③搜索顺序: 优先更可能的分支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297680" y="278892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④记忆化: 相同状态不重复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297680" y="315468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剪枝让DFS从"暴力"变"智能"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955279" y="1188720"/>
            <a:ext cx="3474720" cy="347472"/>
          </a:xfrm>
          <a:prstGeom prst="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028431" y="1207008"/>
            <a:ext cx="3328416" cy="3017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组合与迷宫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046719" y="169164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组合: dfs(start) 保证升序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046719" y="205740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排列: dfs(depth)+used[]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046719" y="242316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迷宫找一条: vis不撤销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046719" y="278892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迷宫找所有: vis必须回溯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046719" y="315468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子集: dfs(i+1) 选或不选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57200" y="3931920"/>
            <a:ext cx="11247120" cy="18288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548640" y="4114800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1A3C6E"/>
                </a:solidFill>
                <a:latin typeface="Microsoft YaHei"/>
              </a:defRPr>
            </a:pPr>
            <a:r>
              <a:t>💡 回溯+剪枝是暴力枚举的终极优化。不改变"遍历所有可能"的本质, 但大幅减少无效探索。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48640" y="4572000"/>
            <a:ext cx="1097280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95A5A6"/>
                </a:solidFill>
                <a:latin typeface="Microsoft YaHei"/>
              </a:defRPr>
            </a:pPr>
            <a:r>
              <a:t>课后练习: ① 洛谷 P1036 选数 ② 洛谷 P2392 ③ 洛谷 P1605 迷宫 ④ 洛谷 P1135 电梯</a:t>
            </a:r>
            <a:br/>
            <a:r>
              <a:t>下讲预告: BFS(一) — 广度优先搜索: 队列框架 · 无权图最短路径 · 涟漪扩散模型!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1033272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Microsoft YaHei"/>
              </a:defRPr>
            </a:pPr>
            <a:r>
              <a:t>谢谢!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834640"/>
            <a:ext cx="1033272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Microsoft YaHei"/>
              </a:defRPr>
            </a:pPr>
            <a:r>
              <a:t>下一讲: BFS(一) — 广度优先搜索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657600"/>
            <a:ext cx="10332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PPT 50 — BFS原理 · 队列框架 · 无权图最短路径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本讲内容概览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DFS(二) — 四大核心主题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49</a:t>
            </a:r>
          </a:p>
        </p:txBody>
      </p:sp>
      <p:sp>
        <p:nvSpPr>
          <p:cNvPr id="7" name="Oval 6"/>
          <p:cNvSpPr/>
          <p:nvPr/>
        </p:nvSpPr>
        <p:spPr>
          <a:xfrm>
            <a:off x="914400" y="1188720"/>
            <a:ext cx="384048" cy="384048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200" b="1">
                <a:solidFill>
                  <a:srgbClr val="FFFFFF"/>
                </a:solidFill>
                <a:latin typeface="Microsoft YaHei"/>
              </a:defRPr>
            </a:pPr>
            <a: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118872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2B5C9E"/>
                </a:solidFill>
                <a:latin typeface="Microsoft YaHei"/>
              </a:defRPr>
            </a:pPr>
            <a:r>
              <a:t>回溯思想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1463040"/>
            <a:ext cx="9601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回溯=尝试→深入→撤销→换选择 / 系统性搜索范式</a:t>
            </a:r>
          </a:p>
        </p:txBody>
      </p:sp>
      <p:sp>
        <p:nvSpPr>
          <p:cNvPr id="10" name="Oval 9"/>
          <p:cNvSpPr/>
          <p:nvPr/>
        </p:nvSpPr>
        <p:spPr>
          <a:xfrm>
            <a:off x="914400" y="2194560"/>
            <a:ext cx="384048" cy="384048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200" b="1">
                <a:solidFill>
                  <a:srgbClr val="FFFFFF"/>
                </a:solidFill>
                <a:latin typeface="Microsoft YaHei"/>
              </a:defRPr>
            </a:pPr>
            <a: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63040" y="219456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27AE60"/>
                </a:solidFill>
                <a:latin typeface="Microsoft YaHei"/>
              </a:defRPr>
            </a:pPr>
            <a:r>
              <a:t>四类剪枝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63040" y="2468880"/>
            <a:ext cx="9601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可行性/最优性/搜索顺序/记忆化 — 四把"剪刀"</a:t>
            </a:r>
          </a:p>
        </p:txBody>
      </p:sp>
      <p:sp>
        <p:nvSpPr>
          <p:cNvPr id="13" name="Oval 12"/>
          <p:cNvSpPr/>
          <p:nvPr/>
        </p:nvSpPr>
        <p:spPr>
          <a:xfrm>
            <a:off x="914400" y="3200400"/>
            <a:ext cx="384048" cy="384048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200" b="1">
                <a:solidFill>
                  <a:srgbClr val="FFFFFF"/>
                </a:solidFill>
                <a:latin typeface="Microsoft YaHei"/>
              </a:defRPr>
            </a:pPr>
            <a: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63040" y="320040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E86A17"/>
                </a:solidFill>
                <a:latin typeface="Microsoft YaHei"/>
              </a:defRPr>
            </a:pPr>
            <a:r>
              <a:t>组合问题DFS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63040" y="3474720"/>
            <a:ext cx="9601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组合vs排列: start参数 / 子集生成: 选或不选</a:t>
            </a:r>
          </a:p>
        </p:txBody>
      </p:sp>
      <p:sp>
        <p:nvSpPr>
          <p:cNvPr id="16" name="Oval 15"/>
          <p:cNvSpPr/>
          <p:nvPr/>
        </p:nvSpPr>
        <p:spPr>
          <a:xfrm>
            <a:off x="914400" y="4206240"/>
            <a:ext cx="384048" cy="384048"/>
          </a:xfrm>
          <a:prstGeom prst="ellipse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200" b="1">
                <a:solidFill>
                  <a:srgbClr val="FFFFFF"/>
                </a:solidFill>
                <a:latin typeface="Microsoft YaHei"/>
              </a:defRPr>
            </a:pPr>
            <a:r>
              <a:t>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63040" y="420624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C0392B"/>
                </a:solidFill>
                <a:latin typeface="Microsoft YaHei"/>
              </a:defRPr>
            </a:pPr>
            <a:r>
              <a:t>迷宫所有路径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463040" y="4480560"/>
            <a:ext cx="9601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找所有从S到T的路径 / visited的正确回溯方式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回溯 Backtracking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"我试试这条路...不行, 退回去换一条"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49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94360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🎯 回溯 (Backtracking) = DFS + 撤销选择</a:t>
            </a:r>
            <a:br/>
            <a:br/>
            <a:r>
              <a:t>回溯的本质是"系统性搜索": 在解空间树中遍历所有可能的解。</a:t>
            </a:r>
            <a:br/>
            <a:r>
              <a:t>当发现当前路径不可能通向解时, 撤销最后一步, 尝试其他选择。</a:t>
            </a:r>
            <a:br/>
            <a:br/>
            <a:r>
              <a:t>三步法:</a:t>
            </a:r>
            <a:br/>
            <a:r>
              <a:t>  ① 做选择 — 走这一步</a:t>
            </a:r>
            <a:br/>
            <a:r>
              <a:t>  ② 递归 — 基于这个选择继续走</a:t>
            </a:r>
            <a:br/>
            <a:r>
              <a:t>  ③ 撤销 — 退回, 尝试下一个选择</a:t>
            </a:r>
            <a:br/>
            <a:br/>
            <a:r>
              <a:t>💡 类比: 走迷宫时, 在每个岔路口用粉笔标记 — 如果这条路走不通, 擦掉标记回到岔路口换一条。</a:t>
            </a:r>
            <a:br/>
            <a:r>
              <a:t>  标记 = "做选择"; 擦掉 = "撤销/回溯"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0" y="1188720"/>
            <a:ext cx="5303520" cy="442468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回溯框架 (回顾+深化)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void backtrack(状态)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if (是目标状态) { 记录答案; return; 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if (不可能达到目标) return;   // 剪枝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for (每个可行的选择)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// ① 做选择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修改状态;  标记;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// ② 递归深入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backtrack(新状态);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// ③ ★ 撤销选择 (回溯的核心!)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恢复状态;  取消标记;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关键: 如果没有第③步 → 不是回溯,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只是一次性的深度优先遍历!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4206240"/>
            <a:ext cx="59436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C0392B"/>
                </a:solidFill>
                <a:latin typeface="Microsoft YaHei"/>
              </a:defRPr>
            </a:pPr>
            <a:r>
              <a:t>⚠️ 回溯的代价:</a:t>
            </a:r>
            <a:br/>
            <a:r>
              <a:t>回溯可能探索指数数量的状态, 但它比"暴力枚举+单独验证"</a:t>
            </a:r>
            <a:br/>
            <a:r>
              <a:t>高效得多 — 因为它在探索过程中就排除不可能的分支。</a:t>
            </a:r>
            <a:br/>
            <a:br/>
            <a:r>
              <a:t>回溯的优化方向 = 剪枝 (本讲核心)!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四大剪枝策略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剪枝 = 在DFS中提前终止不可能的分支 — 搜索优化的灵魂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49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188720"/>
            <a:ext cx="5303520" cy="228600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剪枝1: 可行性剪枝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16459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当前选择已经违反约束 → 立即return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21031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例: N皇后中 col/diag 冲突检查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25603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例: 组合和超过target → 停止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30175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本质: "这条路不可能走通, 别走了"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17920" y="1188720"/>
            <a:ext cx="5303520" cy="2286000"/>
          </a:xfrm>
          <a:prstGeom prst="roundRect">
            <a:avLst/>
          </a:prstGeom>
          <a:solidFill>
            <a:srgbClr val="D5F5E3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剪枝2: 最优性剪枝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92240" y="16459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当前部分解已不可能优于已知最优解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92240" y="21031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例: 求最短路径, 当前长度 &gt;= 已知最短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92240" y="25603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例: 背包价值: 即使全选也不超过best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92240" y="30175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本质: "这条路不如已知的, 没必要走"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548640" y="3749039"/>
            <a:ext cx="5303520" cy="228600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1520" y="3822191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剪枝3: 搜索顺序优化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22960" y="4206239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优先探索"更可能成功"的分支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22960" y="4663439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例: 从约束最多的行/列开始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22960" y="5120639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例: 先尝试大的数 (更快找到可行解)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22960" y="5577839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本质: "先走最有希望的路, 早找到答案"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217920" y="3749039"/>
            <a:ext cx="5303520" cy="2286000"/>
          </a:xfrm>
          <a:prstGeom prst="roundRect">
            <a:avLst/>
          </a:prstGeom>
          <a:solidFill>
            <a:srgbClr val="FAD9D7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400800" y="3822191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剪枝4: 记忆化 / 等效性剪枝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92240" y="4206239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相同状态不重复搜索 (Memoization)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92240" y="4663439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例: memo[state]记录是否已搜索过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492240" y="5120639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例: 对称性剪枝 — 旋转/镜像等效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492240" y="5577839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本质: "这个状态以前来过了, 跳过"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可行性剪枝 — 实战代码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最常用的剪枝: 提前排除违反约束的选择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49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188720"/>
            <a:ext cx="5943600" cy="40386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案例1: 组合总和 — 和为target的子集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a[20], n, target;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vector&lt;int&gt; cur;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void dfs(int i, int sum)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// ★ 可行性剪枝: 已经超了, 不可能达到target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if (sum &gt; target) return;     // 剪!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if (sum == target) { print(cur); return; 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if (i == n) return;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// 不选a[i]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dfs(i+1, sum);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// 选a[i]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cur.push_back(a[i]);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dfs(i+1, sum + a[i]);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cur.pop_back();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858000" y="1188720"/>
            <a:ext cx="4846320" cy="32258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案例2: N皇后 — 冲突检查就是可行性剪枝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void dfs(int row)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if (row == n) { ans++; return; 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for (int j = 0; j &lt; n; j++)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// ★ 三个检查都是可行性剪枝!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if (used_col[j]) continue;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if (used_d1[row+j]) continue;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if (used_d2[row-j+n]) continue;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// 通过了所有检查 → 这个选择可行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place_queen(row, j);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dfs(row+1);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remove_queen(row, j);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3840480"/>
            <a:ext cx="109728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B5C9E"/>
                </a:solidFill>
                <a:latin typeface="Microsoft YaHei"/>
              </a:defRPr>
            </a:pPr>
            <a:r>
              <a:t>💡 可行性剪枝是CSP-J中最常考的类型。核心: 在递归深入之前, 检查"这条路是否还能走通"。</a:t>
            </a:r>
            <a:br/>
            <a:r>
              <a:t>如果能提前判断"走不通" → 节省大量递归! 组合总和剪枝可以把无效搜索减少90%以上。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最优性剪枝 — 实战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当你找"最优"解时, 比当前最佳还差的分支直接砍掉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49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188720"/>
            <a:ext cx="5943600" cy="46482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案例: 迷宫最短路径 (用DFS找最短 — 但BFS天生更好)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min_dist = INF;      // 当前已知最短距离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dist[100][100];      // 到每个格子的距离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void dfs(int x, int y, int steps)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// ★ 最优性剪枝: 当前步数 &gt;= 已知最短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if (steps &gt;= min_dist) return;   // 剪!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// ★ 可行性剪枝: 越界/墙/已访问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if (x&lt;0||x&gt;=n||y&lt;0||y&gt;=m) return;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if (g[x][y]=='#'||vis[x][y]) return;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if (g[x][y] == 'T')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min_dist = min(min_dist, steps);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return;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vis[x][y] = true;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for (int d=0; d&lt;4; d++)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dfs(x+dx[d], y+dy[d], steps+1);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vis[x][y] = false;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0" y="1188720"/>
            <a:ext cx="484632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🔑 最优性剪枝的关键:</a:t>
            </a:r>
            <a:br/>
            <a:r>
              <a:t>需要维护一个"当前已知最优值" (全局变量)。</a:t>
            </a:r>
            <a:br/>
            <a:r>
              <a:t>当部分解的评估值已经 ≥ 最优值时, 立即剪枝。</a:t>
            </a:r>
            <a:br/>
            <a:br/>
            <a:r>
              <a:t>经典应用:</a:t>
            </a:r>
            <a:br/>
            <a:r>
              <a:t>* 最短路径: steps &gt;= min_dist → 剪</a:t>
            </a:r>
            <a:br/>
            <a:r>
              <a:t>* 最小花费: cost &gt;= min_cost → 剪</a:t>
            </a:r>
            <a:br/>
            <a:r>
              <a:t>* 背包最大价值: 即使全选剩余也不超best → 剪</a:t>
            </a:r>
            <a:br/>
            <a:br/>
            <a:r>
              <a:t>⚠️ 注意: 在CSP-J中,</a:t>
            </a:r>
            <a:br/>
            <a:r>
              <a:t>找最短路径通常用 BFS (PPT 50-51)</a:t>
            </a:r>
            <a:br/>
            <a:r>
              <a:t>DFS的最优性剪枝更适合"组合优化"问题</a:t>
            </a:r>
            <a:br/>
            <a:r>
              <a:t>(如: 最小分组数/最小覆盖集等)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组合问题中的DFS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组合 vs 排列: 用 start 参数区分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49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4864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组合和排列的区别:</a:t>
            </a:r>
            <a:br/>
            <a:r>
              <a:t>* 排列: [1,2] 和 [2,1] 是不同的 → for(i=0..n-1), 用used</a:t>
            </a:r>
            <a:br/>
            <a:r>
              <a:t>* 组合: {1,2} 和 {2,1} 是同一个 → for(i=start..n-1), 不用used</a:t>
            </a:r>
            <a:br/>
            <a:br/>
            <a:r>
              <a:t>组合的DFS关键: 保证"只往后选, 不回头" → 用 start 参数!</a:t>
            </a:r>
            <a:br/>
            <a:r>
              <a:t>  dfs(start) → for(i=start; i&lt;n; i++) → dfs(i+1)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46482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组合: 从N个数中选M个 (升序输出)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n, m, a[20], chosen[20];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void dfs_comb(int start, int depth)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if (depth == m) {              // 选够了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for(int i=0;i&lt;m;i++)cout&lt;&lt;chosen[i]&lt;&lt;" ";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cout&lt;&lt;endl;  return;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// 从start开始, 只往后选 (保证升序)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for (int i = start; i &lt; n; i++)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chosen[depth] = a[i];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dfs_comb(i + 1, depth + 1); // 下一层从i+1开始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排列: 用 used[] — for从0开始, 跳过已用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void dfs_perm(int depth)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if(depth==n){print();return;}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for(int i=0;i&lt;n;i++){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if(used[i])continue;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used[i]=true; perm[depth]=a[i];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dfs_perm(depth+1); used[i]=false;}}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3291840"/>
            <a:ext cx="1097280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📊 组合的复杂度: C(n,m) — 从n选m的方案数。当n=20,m=10时约184756种。DFS可行。</a:t>
            </a:r>
            <a:br/>
            <a:r>
              <a:t>排列的复杂度: P(n,m) = n!/(n-m)! — 比组合大得多! n=10时 P(10,10)=3.6×10^6, 勉强可过。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迷宫 — 找所有路径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visited 的正确回溯: 找"一条"和找"所有"的区别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49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486400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🔑 关键差别:</a:t>
            </a:r>
            <a:br/>
            <a:r>
              <a:t>* 找一条路径: visited不用撤销 — 每个格子只访问一次即可</a:t>
            </a:r>
            <a:br/>
            <a:r>
              <a:t>* 找所有路径: visited必须撤销 — 不同路径可能经过同一个格子!</a:t>
            </a:r>
            <a:br/>
            <a:br/>
            <a:r>
              <a:t>类比: 找一条 = 铅笔划线, 走过就不擦了</a:t>
            </a:r>
            <a:br/>
            <a:r>
              <a:t>      找所有 = 粉笔画线, 探索完一条就擦掉重新画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40386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找所有从S到T的路径 (visited回溯版本)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n, m, ans = 0;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char g[10][10];  bool vis[10][10];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dx[]={0,0,1,-1},dy[]={1,-1,0,0};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void dfs_all_paths(int x, int y)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if (g[x][y] == 'T') { ans++; return; 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vis[x][y] = true;             // 【做标记】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for (int d=0; d&lt;4; d++)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int nx=x+dx[d], ny=y+dy[d];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if (nx&lt;0||nx&gt;=n||ny&lt;0||ny&gt;=m) continue;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if (g[nx][ny]=='#'||vis[nx][ny]) continue;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dfs_all_paths(nx, ny);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vis[x][y] = false;            // ★【回溯!】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如果找一条: vis[x][y]=true写在进入时,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不需要 vis[x][y]=false — 甚至不需要回溯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3200400"/>
            <a:ext cx="5486400" cy="2560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C0392B"/>
                </a:solidFill>
                <a:latin typeface="Microsoft YaHei"/>
              </a:defRPr>
            </a:pPr>
            <a:r>
              <a:t>📊 迷宫所有路径的复杂度:</a:t>
            </a:r>
            <a:br/>
            <a:r>
              <a:t>* 极端情况: 无障碍物的N×N网格, 路径数 = 指数级!</a:t>
            </a:r>
            <a:br/>
            <a:r>
              <a:t>* N=5时可达数万条路径 → 输出会非常慢</a:t>
            </a:r>
            <a:br/>
            <a:r>
              <a:t>* CSP-J中迷宫N≤5时找所有路径可行; N&gt;10则不行</a:t>
            </a:r>
            <a:br/>
            <a:br/>
            <a:r>
              <a:t>对比: 找最短路径 → BFS (PPT 50) 才是正解!</a:t>
            </a:r>
            <a:br/>
            <a:r>
              <a:t>DFS找所有路径主要是"回溯思想"的练习。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经典例题精讲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DFS回溯与剪枝 常考题型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49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188720"/>
            <a:ext cx="5303520" cy="228600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例题1: 洛谷 P1036 选数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16459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从N个数选K个, 要求和为素数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21031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组合枚举 + 可行性剪枝 + 素数判断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25603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N≤20 → C(20,10) DFS可行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30175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经典: DFS+剪枝+数学的综合题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17920" y="1188720"/>
            <a:ext cx="5303520" cy="2286000"/>
          </a:xfrm>
          <a:prstGeom prst="roundRect">
            <a:avLst/>
          </a:prstGeom>
          <a:solidFill>
            <a:srgbClr val="D5F5E3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例题2: 洛谷 P2392 考前临时抱佛脚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92240" y="16459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N科作业, 每科有若干题, 分左右脑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92240" y="21031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每科用DFS求最接近sum/2的子集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92240" y="25603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最优性剪枝: 接近一半时即停止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92240" y="30175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N≤20 → 每科用子集DFS求最优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548640" y="3749039"/>
            <a:ext cx="5303520" cy="210312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1520" y="3822191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例题3: 洛谷 P1605 迷宫 (所有路径)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22960" y="4206239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N×M迷宫, 统计从S到T的路径数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22960" y="4617719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visited回溯版本: 找所有路径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22960" y="5029199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N,M≤5, 障碍不多时DFS可过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22960" y="5440679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练习: 对比找一条vs找所有的区别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217920" y="3749039"/>
            <a:ext cx="5303520" cy="2103120"/>
          </a:xfrm>
          <a:prstGeom prst="roundRect">
            <a:avLst/>
          </a:prstGeom>
          <a:solidFill>
            <a:srgbClr val="FAD9D7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400800" y="3822191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例题4: 洛谷 P1135 奇怪的电梯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92240" y="4206239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每层楼只能上/下 a[i] 层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92240" y="4617719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DFS+vis标记+可行性剪枝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492240" y="5029199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另一个思路: BFS更自然 (PPT 50)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492240" y="5440679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练习DFS和BFS两种解法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