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NOI 竞赛规则与基础概念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ASCII / 头文件 / 命名空间 / 评测结果 / 编程规范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入门级 · 难度系数 1-2  |  NOI 2025 大纲 · PPT 05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本讲目标：了解NOI竞赛体系，掌握ASCII码和编程规范，为正式参赛做好准备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容易混淆的概念辨析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声明vs定义 / 全局vs局部 / 编译器vs IDE — 理清基础概念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声明 vs 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声明：告诉编译器"存在"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89738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extern int x;  // 仅声明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0312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void func();   // 函数声明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30886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定义：分配存储空间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51460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int x = 10;    // 定义+初始化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72034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声明可以多次，定义只能一次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06240" y="1188720"/>
            <a:ext cx="347472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89120" y="126187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全局 vs 局部变量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169164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全局变量：所有函数外定义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189738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整个程序可访问，默认初始化为0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40" y="210312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大数组必须定义为全局（否则栈溢出）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4840" y="230886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局部变量：函数内定义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34840" y="251460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只在函数内可见，不自动初始化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34840" y="272034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存储在栈中，空间有限（约8MB）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138160" y="1188720"/>
            <a:ext cx="3474720" cy="1828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321040" y="126187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编译器 vs IDE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66760" y="169164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编译器(g++)：将源码翻译为机器码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66760" y="189738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g++ -o program source.cpp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60" y="210312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IDE(Dev-C++)：集成开发环境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66760" y="230886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包含：编辑器+编译器+调试器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251460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提供图形界面方便开发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60" y="2720340"/>
            <a:ext cx="3017520" cy="20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编译器是IDE的一部分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65760" y="3291840"/>
            <a:ext cx="3474720" cy="1828800"/>
          </a:xfrm>
          <a:prstGeom prst="round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336499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微软雅黑" panose="020B0503020204020204" charset="-122"/>
              </a:defRPr>
            </a:pPr>
            <a:r>
              <a:t>静态 vs 动态内存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4360" y="3794760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静态内存：编译时确定大小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4360" y="3971108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int arr[1000];  // 在栈或全局区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" y="4147457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速度快，但大小固定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4360" y="4323805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动态内存：运行时分配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" y="4500154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int* p = new int[n];  // 在堆中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4360" y="4676502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大小可变，但需要手动释放 delete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360" y="4852851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STL容器(vector等)内部使用动态内存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4206240" y="3291840"/>
            <a:ext cx="3474720" cy="1828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389120" y="336499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微软雅黑" panose="020B0503020204020204" charset="-122"/>
              </a:defRPr>
            </a:pPr>
            <a:r>
              <a:t>值传递 vs 引用传递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34840" y="3794760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值传递：复制一份数据给函数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434840" y="3971108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void f(int x) — x是实参的副本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34840" y="4147457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修改x不影响原变量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34840" y="4323805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引用传递：传递变量本身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34840" y="4500154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void f(int &amp;x) — x是原变量的别名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434840" y="4676502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修改x即修改原变量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434840" y="4852851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大对象用引用可避免复制开销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8138160" y="3291840"/>
            <a:ext cx="347472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321040" y="3364992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输入输出的选择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366760" y="3794760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cin / cout：C++流，类型安全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66760" y="3971108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配合 ios::sync_with_stdio(false)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366760" y="4147457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关闭同步后速度接近scanf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366760" y="4323805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scanf / printf：C标准函数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366760" y="4500154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需要格式控制符(%d %lld %s)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366760" y="4676502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速度通常比默认cin/cout快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366760" y="4852851"/>
            <a:ext cx="3017520" cy="176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大量数据输入输出时推荐使用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NOI竞赛规则与基础概念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🏛️ 竞赛体系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192024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CCF主办NOI系列竞赛(1984至今)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46888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六级活动：CSP-J/S→NOIP→省选→NOI→CTS→IOI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301752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正式比赛=笔试+上机编程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⚖️ 评测机制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192024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时间限制：通常1s≈10^8次操作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91840" y="246888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空间限制：通常256MB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301752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六种结果：AC/WA/TLE/MLE/RE/CE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7220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🔤 ASCII码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3640" y="192024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三个关键值：0=48 / A=65 / a=97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63640" y="246888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大小写转换：+/-32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301752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字符转数字：c - '0' / isdigit()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📐 编程规范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192024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万能头文件bits/stdc++.h + using namespace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35440" y="246888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竞赛模板：头文件→同步关闭→读入→算法→输出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5440" y="3017520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大数组定义在全局 / 常量用const / 有意义的命名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5029200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微软雅黑" panose="020B0503020204020204" charset="-122"/>
              </a:defRPr>
            </a:pPr>
            <a:r>
              <a:t>📌 从现在开始，每次做题前先套用竞赛模板，养成良好习惯。规范就是效率！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第一部分结束！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下一讲：第一个C++程序 — 从源代码到运行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PPT 06 — Hello World / cout与cin / 注释 / 转义字符 / 编译流程详解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029200"/>
            <a:ext cx="9418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中国计算机学会 (CCF) · noi.ccf.org.cn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5 个核心主题 — 竞赛必备的基础知识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502920" cy="50292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207008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NOI 与 CCF 简介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1481328"/>
            <a:ext cx="86868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NOI历史(1984至今) / 系列活动 / 竞赛规则 / 笔试+上机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240280"/>
            <a:ext cx="502920" cy="50292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2258568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竞赛基本概念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2532888"/>
            <a:ext cx="86868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时间/空间限制 / 满分/子任务 / 测试点 / 评测结果类型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291839"/>
            <a:ext cx="502920" cy="50292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3310127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ASCII 码表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3584447"/>
            <a:ext cx="86868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字符编码标准 / 常用字符码值 / 大小写转换技巧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343400"/>
            <a:ext cx="502920" cy="50292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920" y="4361688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头文件与命名空间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45920" y="4636008"/>
            <a:ext cx="86868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#include / using namespace std / 常见头文件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5394959"/>
            <a:ext cx="502920" cy="50292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5413247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竞赛编程规范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5920" y="5687567"/>
            <a:ext cx="86868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代码风格 / 变量命名 / 注释 / 竞赛文件模板 / 常见错误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NOI 与 CCF 简介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中国计算机学会与全国青少年信息学奥林匹克竞赛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3035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CCF 与 NOI 发展历程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30352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71907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🏛️ 中国计算机学会 (CCF)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48840"/>
            <a:ext cx="484632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CCF = China Computer Federation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57450"/>
            <a:ext cx="484632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成立于1962年，全国性学术团体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66060"/>
            <a:ext cx="484632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主办NOI系列竞赛，推动计算机教育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74670"/>
            <a:ext cx="484632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制定并发布NOI竞赛大纲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60" y="1645920"/>
            <a:ext cx="5486400" cy="1828800"/>
          </a:xfrm>
          <a:prstGeom prst="round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92240" y="171907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微软雅黑" panose="020B0503020204020204" charset="-122"/>
              </a:defRPr>
            </a:pPr>
            <a:r>
              <a:t>🏆 NOI 里程碑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7960" y="2148840"/>
            <a:ext cx="502920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1984年：邓小平提出"计算机从娃娃抓起"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2457450"/>
            <a:ext cx="502920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1984年：首届全国青少年计算机竞赛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2766060"/>
            <a:ext cx="502920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1989年：中国首次参加IOI（国际赛）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3074670"/>
            <a:ext cx="5029200" cy="308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2025年：NOI大纲第三次修订（2025修订版）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3749039"/>
            <a:ext cx="1069848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NOI 系列活动一览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28600" y="4160520"/>
            <a:ext cx="18288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CSP-J/S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" y="4663440"/>
            <a:ext cx="1828800" cy="2011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非专业级认证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489204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9-10月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8600" y="507492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面向全年龄段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94560" y="4160520"/>
            <a:ext cx="182880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NOIP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94560" y="4663440"/>
            <a:ext cx="1828800" cy="2011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省级联赛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94560" y="489204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11月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94560" y="507492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仅限高中生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160520" y="4160520"/>
            <a:ext cx="182880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省队选拔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60520" y="4663440"/>
            <a:ext cx="1828800" cy="2011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各省自定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60520" y="489204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3-4月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60520" y="507492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选拔省代表队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126479" y="4160520"/>
            <a:ext cx="182880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NOI 全国赛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26479" y="4663440"/>
            <a:ext cx="1828800" cy="2011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全国决赛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26479" y="489204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7月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26479" y="507492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各省代表队参赛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092440" y="4160520"/>
            <a:ext cx="1828800" cy="4114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冬令营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92440" y="4663440"/>
            <a:ext cx="1828800" cy="2011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培训+交流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092440" y="489204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1-2月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92440" y="507492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NOI选手交流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058400" y="4160520"/>
            <a:ext cx="1828800" cy="41148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CTS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58400" y="4663440"/>
            <a:ext cx="1828800" cy="2011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国家队选拔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058400" y="489204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5月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058400" y="5074920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选4人参加IOI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1520" y="5760720"/>
            <a:ext cx="1069848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微软雅黑" panose="020B0503020204020204" charset="-122"/>
              </a:defRPr>
            </a:pPr>
            <a:r>
              <a:t>📌 NOI 正式比赛 = 笔试（选择题+填空题）+ 上机编程（4-6道算法题，每题100分）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竞赛中的基本概念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时间限制 / 空间限制 / 评测结果 — 读懂题目的约束条件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题目中的关键约束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" y="1645920"/>
            <a:ext cx="3657600" cy="6400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时间限制</a:t>
            </a:r>
            <a:br/>
            <a:r>
              <a:t>Time Limit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46888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限制：通常 1 秒</a:t>
            </a:r>
            <a:br/>
            <a:r>
              <a:t>（部分题 0.5s 或 2s）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926080"/>
            <a:ext cx="3383280" cy="2286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1秒约可执行 10^8 次</a:t>
            </a:r>
            <a:br/>
            <a:r>
              <a:t>基本操作（加减/赋值）</a:t>
            </a:r>
            <a:br/>
            <a:r>
              <a:t>估算：数据范围n≤10^6</a:t>
            </a:r>
            <a:br/>
            <a:r>
              <a:t>O(n log n)可过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60520" y="1645920"/>
            <a:ext cx="3657600" cy="6400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空间限制</a:t>
            </a:r>
            <a:br/>
            <a:r>
              <a:t>Memory Limit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7680" y="246888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限制：通常 256MB</a:t>
            </a:r>
            <a:br/>
            <a:r>
              <a:t>（部分题 128MB 或 512MB）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97680" y="2926080"/>
            <a:ext cx="3383280" cy="2286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int a[10^7] ≈ 40MB</a:t>
            </a:r>
            <a:br/>
            <a:r>
              <a:t>int a[10^8] ≈ 400MB</a:t>
            </a:r>
            <a:br/>
            <a:r>
              <a:t>注意全局/局部数组</a:t>
            </a:r>
            <a:br/>
            <a:r>
              <a:t>大小上限不同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92440" y="1645920"/>
            <a:ext cx="3657600" cy="6400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8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子任务</a:t>
            </a:r>
            <a:br/>
            <a:r>
              <a:t>Subtask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46888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限制：一道题可能分成</a:t>
            </a:r>
            <a:br/>
            <a:r>
              <a:t>多个子任务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2926080"/>
            <a:ext cx="3383280" cy="2286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每个子任务有不同限制</a:t>
            </a:r>
            <a:br/>
            <a:r>
              <a:t>如：n≤10 (30分)</a:t>
            </a:r>
            <a:br/>
            <a:r>
              <a:t> n≤10^5 (70分)</a:t>
            </a:r>
            <a:br/>
            <a:r>
              <a:t>拿部分分策略很重要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评测结果详解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AC / WA / TLE / MLE / RE / CE — 每种结果的含义与对策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3657600" cy="5943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AC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87452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Accepted</a:t>
            </a:r>
            <a:br/>
            <a:r>
              <a:t>答案正确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28600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含义：程序通过所有测试点</a:t>
            </a:r>
            <a:br/>
            <a:r>
              <a:t>恭喜！✅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2743200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对策：—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188720"/>
            <a:ext cx="3657600" cy="5943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WA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187452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Wrong Answer</a:t>
            </a:r>
            <a:br/>
            <a:r>
              <a:t>答案错误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228600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含义：输出不正确</a:t>
            </a:r>
            <a:br/>
            <a:r>
              <a:t>（逻辑有Bug）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2743200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对策：检查算法逻辑</a:t>
            </a:r>
            <a:br/>
            <a:r>
              <a:t>测试边界条件</a:t>
            </a:r>
            <a:br/>
            <a:r>
              <a:t>对拍验证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38160" y="1188720"/>
            <a:ext cx="3657600" cy="59436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TLE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320" y="187452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Time Limit</a:t>
            </a:r>
            <a:br/>
            <a:r>
              <a:t>Exceeded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75320" y="228600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含义：运行超时</a:t>
            </a:r>
            <a:br/>
            <a:r>
              <a:t>（算法太慢/死循环）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5320" y="2743200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对策：优化算法复杂度</a:t>
            </a:r>
            <a:br/>
            <a:r>
              <a:t>检查循环终止条件</a:t>
            </a:r>
            <a:br/>
            <a:r>
              <a:t>估算操作次数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74320" y="3749039"/>
            <a:ext cx="3657600" cy="5943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MLE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" y="4434839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Memory Limit</a:t>
            </a:r>
            <a:br/>
            <a:r>
              <a:t>Exceeded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" y="4846319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含义：内存超限</a:t>
            </a:r>
            <a:br/>
            <a:r>
              <a:t>（数组太大/递归太深）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" y="5303519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对策：减小数组大小</a:t>
            </a:r>
            <a:br/>
            <a:r>
              <a:t>使用vector替代</a:t>
            </a:r>
            <a:br/>
            <a:r>
              <a:t>检查递归深度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06240" y="3749039"/>
            <a:ext cx="3657600" cy="594360"/>
          </a:xfrm>
          <a:prstGeom prst="round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43400" y="4434839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Runtime Error</a:t>
            </a:r>
            <a:br/>
            <a:r>
              <a:t>运行错误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43400" y="4846319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含义：越界/除零/空指针</a:t>
            </a:r>
            <a:br/>
            <a:r>
              <a:t>/栈溢出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3400" y="5303519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对策：检查数组下标</a:t>
            </a:r>
            <a:br/>
            <a:r>
              <a:t>检查除数是否为0</a:t>
            </a:r>
            <a:br/>
            <a:r>
              <a:t>检查指针初始化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138160" y="3749039"/>
            <a:ext cx="3657600" cy="594360"/>
          </a:xfrm>
          <a:prstGeom prst="roundRect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75320" y="4434839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Compilation</a:t>
            </a:r>
            <a:br/>
            <a:r>
              <a:t>Error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75320" y="4846319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含义：编译失败</a:t>
            </a:r>
            <a:br/>
            <a:r>
              <a:t>（语法错误）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5320" y="5303519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对策：查看编译错误信息</a:t>
            </a:r>
            <a:br/>
            <a:r>
              <a:t>修正语法问题</a:t>
            </a:r>
            <a:br/>
            <a:r>
              <a:t>本地先编译通过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ASCII 码表（一）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字符编码标准 — 计算机如何存储文字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ASCII (American Standard Code for Information Interchange) 是美国信息交换标准代码。它用 7 位二进制数（0~127）表示 128 个字符，包括英文字母、数字、标点符号和控制字符。后来扩展为 8 位（0~255），增加了更多字符。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常用字符 ASCII 码速查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2377440"/>
            <a:ext cx="1371600" cy="36576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数字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4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0=48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1=49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3192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2=50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776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3=51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4=52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5=53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5528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6=54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6112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7=55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6696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8=56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0" y="2423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9=57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65760" y="2834640"/>
            <a:ext cx="1371600" cy="36576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大写字母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2024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A=65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2608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B=66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3192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C=67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776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D=68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E=69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4944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F=70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95528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G=71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6112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H=72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6696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I=73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972800" y="2880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J=74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65760" y="3291840"/>
            <a:ext cx="1371600" cy="36576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大写字母(续)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2024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K=75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2608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L=76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3192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M=77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3776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N=78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4360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O=79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4944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P=80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5528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Q=81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6112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R=82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6696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S=83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972800" y="3337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T=84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65760" y="3749039"/>
            <a:ext cx="1371600" cy="36576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大写字母(续)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920240" y="3794759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U=85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926080" y="3794759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V=86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31920" y="3794759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W=87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37760" y="3794759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X=88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43600" y="3794759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Y=89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949440" y="3794759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Z=90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65760" y="4206240"/>
            <a:ext cx="137160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小写字母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2024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a=97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92608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b=98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93192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c=99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3776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d=100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94360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e=101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4944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f=102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95528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g=103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96112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h=104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96696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i=105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972800" y="42519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j=106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65760" y="4663440"/>
            <a:ext cx="137160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小写字母(续)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2024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k=107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92608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l=108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3192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m=109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3776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n=110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4360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o=111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94944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p=112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95528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q=113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96112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r=114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96696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s=115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972800" y="47091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t=116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365760" y="5120640"/>
            <a:ext cx="137160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小写字母(续)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920240" y="5166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u=117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926080" y="5166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v=118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931920" y="5166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w=119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937760" y="5166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x=120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943600" y="5166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y=121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949440" y="51663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z=122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365760" y="5577840"/>
            <a:ext cx="1371600" cy="36576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符号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92024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空格=32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92608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!=33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93192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"=34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93776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#=35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94360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$=36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4944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%=37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95528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&amp;=38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96112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'=39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996696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(=40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0972800" y="5623560"/>
            <a:ext cx="100584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)=41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ASCII 码表（二）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字符运算技巧 — 大小写转换 / 字符转数字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574929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核心记忆：三个关键 ASCII 值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691640"/>
            <a:ext cx="3474720" cy="6400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0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'0' = 48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68880"/>
            <a:ext cx="320040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数字0的ASCII码</a:t>
            </a:r>
            <a:br/>
            <a:r>
              <a:t>数字9 = 48+9 = 57</a:t>
            </a:r>
            <a:br/>
            <a:r>
              <a:t>数字d转int = d - 48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06240" y="1691640"/>
            <a:ext cx="3474720" cy="6400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0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'A' = 65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2468880"/>
            <a:ext cx="320040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大写字母A的ASCII码</a:t>
            </a:r>
            <a:br/>
            <a:r>
              <a:t>大写Z = 65+25 = 90</a:t>
            </a:r>
            <a:br/>
            <a:r>
              <a:t>字母转为序号 = c - 65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92440" y="1691640"/>
            <a:ext cx="3474720" cy="6400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20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'a' = 97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2468880"/>
            <a:ext cx="320040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小写字母a的ASCII码</a:t>
            </a:r>
            <a:br/>
            <a:r>
              <a:t>小写z = 97+25 = 122</a:t>
            </a:r>
            <a:br/>
            <a:r>
              <a:t>大写对小写差 = 32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554730"/>
            <a:ext cx="1069848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常用字符运算代码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920490"/>
            <a:ext cx="5943600" cy="2011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char c = '7';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num = c - '0';          // 字符转数字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n = 5;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char d = n + '0';           // 数字转字符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char up = 'A';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char lo = up + 32;           // 转小写 (+32)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char to_up = lo - 32;        // 转大写 (-32)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isdigit(c)   // 是否数字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isalpha(c)   // 是否字母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islower(c)   // 是否小写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isupper(c)   // 是否大写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3920490"/>
            <a:ext cx="4846320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&lt;cctype&gt; 常用函数：</a:t>
            </a:r>
            <a:br/>
            <a:r>
              <a:t>  isdigit(c) — 是否为数字 '0'~'9'</a:t>
            </a:r>
            <a:br/>
            <a:r>
              <a:t>  isalpha(c) — 是否为字母 A~Z / a~z</a:t>
            </a:r>
            <a:br/>
            <a:r>
              <a:t>  islower(c) — 是否为小写</a:t>
            </a:r>
            <a:br/>
            <a:r>
              <a:t>  isupper(c) — 是否为大写</a:t>
            </a:r>
            <a:br/>
            <a:r>
              <a:t>  tolower(c) — 转为小写</a:t>
            </a:r>
            <a:br/>
            <a:r>
              <a:t>  toupper(c) — 转为大写</a:t>
            </a:r>
            <a:br/>
            <a:br/>
            <a:r>
              <a:t>⚠ 注意大小写32的差值：</a:t>
            </a:r>
            <a:br/>
            <a:r>
              <a:t>  'a' - 'A' = 97 - 65 = 32</a:t>
            </a:r>
            <a:br/>
            <a:r>
              <a:t>  32恰好是空格 ' ' 的ASCII码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头文件与命名空间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#include / using namespace — 组织代码的基本机制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头文件 #include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30352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71907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📦 头文件的作用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48840"/>
            <a:ext cx="4846320" cy="30175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声明函数和类的接口（声明 ≠ 定义）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50592"/>
            <a:ext cx="4846320" cy="30175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#include 是预处理指令，将被包含文件的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52344"/>
            <a:ext cx="4846320" cy="30175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  内容原样复制到当前位置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54096"/>
            <a:ext cx="4846320" cy="30175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引入标准库或自定义库的功能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55848"/>
            <a:ext cx="4846320" cy="30175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分离接口(.h)与实现(.cpp)，支持模块化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09360" y="1645920"/>
            <a:ext cx="5486400" cy="21031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171907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📋 竞赛常用头文件清单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214884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&lt;iostream&gt; — cin / cout 输入输出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233743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&lt;cstdio&gt; — scanf / printf / freopen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252603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&lt;cmath&gt; — sqrt / pow / abs / log / sin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271462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&lt;algorithm&gt; — sort / min / max / swap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90322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&lt;cstring&gt; — strlen / strcpy / strcmp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309181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&lt;string&gt; — C++ string 类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328041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&lt;vector&gt; / &lt;queue&gt; / &lt;stack&gt; — STL容器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7960" y="346900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&lt;bits/stdc++.h&gt; — 万能头文件(竞赛常用)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023360"/>
            <a:ext cx="1069848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命名空间 namespace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5760" y="4434840"/>
            <a:ext cx="5303520" cy="1554480"/>
          </a:xfrm>
          <a:prstGeom prst="round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450799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微软雅黑" panose="020B0503020204020204" charset="-122"/>
              </a:defRPr>
            </a:pPr>
            <a:r>
              <a:t>🔒 为什么需要命名空间？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4937760"/>
            <a:ext cx="4846320" cy="2400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避免不同库中的同名标识符冲突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5177790"/>
            <a:ext cx="4846320" cy="2400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例如：std::sort 与自定义 sort 不冲突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" y="5417820"/>
            <a:ext cx="4846320" cy="2400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标准库所有标识符都在 std 命名空间中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" y="5657850"/>
            <a:ext cx="4846320" cy="2400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• using namespace std; 导入整个std空间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217920" y="4057650"/>
            <a:ext cx="5486400" cy="2331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方式一：using namespace std;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#include &lt;iostream&gt;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using namespace std;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cout &lt;&lt; "Hello";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方式二：使用 std:: 前缀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#include &lt;iostream&gt;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std::cout &lt;&lt; "Hello";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竞赛编程规范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良好的代码习惯 = 更少的Bug + 更高的效率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NOI 2025 大纲解读  |  PPT 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竞赛代码模板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645920"/>
            <a:ext cx="594360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=== 竞赛标准模板 (C++14) ===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#include &lt;bits/stdc++.h&gt;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using namespace std;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const int MAXN = 100005;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freopen("input.txt","r",stdin);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freopen("output.txt","w",stdout);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ios::sync_with_stdio(false);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cin.tie(nullptr);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int n;  cin &gt;&gt; n;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// ... 算法逻辑 ...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cout &lt;&lt; ans &lt;&lt; endl;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fclose(stdin); fclose(stdout);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0;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1645920"/>
            <a:ext cx="4846320" cy="3657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代码规范要点：</a:t>
            </a:r>
            <a:br/>
            <a:br/>
            <a:r>
              <a:t>1. 变量命名：有意义的名字</a:t>
            </a:r>
            <a:br/>
            <a:r>
              <a:t>   count / sum / maxVal / index</a:t>
            </a:r>
            <a:br/>
            <a:r>
              <a:t>   避免：a / b / c / x / xx</a:t>
            </a:r>
            <a:br/>
            <a:br/>
            <a:r>
              <a:t>2. 常量用 const 或 #define</a:t>
            </a:r>
            <a:br/>
            <a:r>
              <a:t>   const int MAXN = 1e5+5;</a:t>
            </a:r>
            <a:br/>
            <a:r>
              <a:t>   #define ll long long</a:t>
            </a:r>
            <a:br/>
            <a:br/>
            <a:r>
              <a:t>3. 适当的注释</a:t>
            </a:r>
            <a:br/>
            <a:r>
              <a:t>   // 预处理所有阶乘值</a:t>
            </a:r>
            <a:br/>
            <a:r>
              <a:t>   解释"为什么"，而非"做什么"</a:t>
            </a:r>
            <a:br/>
            <a:br/>
            <a:r>
              <a:t>4. 缩进与空格</a:t>
            </a:r>
            <a:br/>
            <a:r>
              <a:t>   统一用 4 个空格（或 Tab）</a:t>
            </a:r>
            <a:br/>
            <a:r>
              <a:t>   运算符两侧加空格: a + b</a:t>
            </a:r>
            <a:br/>
            <a:br/>
            <a:r>
              <a:t>5. 常见数据范围速记：</a:t>
            </a:r>
            <a:br/>
            <a:r>
              <a:t>   int: ±2.1×10^9</a:t>
            </a:r>
            <a:br/>
            <a:r>
              <a:t>   long long: ±9.2×10^18</a:t>
            </a:r>
            <a:br/>
            <a:r>
              <a:t>   double: 约15位有效数字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5825</Words>
  <Application>WPS 演示</Application>
  <PresentationFormat>On-screen Show (4:3)</PresentationFormat>
  <Paragraphs>644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宋体</vt:lpstr>
      <vt:lpstr>Wingdings</vt:lpstr>
      <vt:lpstr>Arial</vt:lpstr>
      <vt:lpstr>微软雅黑</vt:lpstr>
      <vt:lpstr>Consolas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执念๓</cp:lastModifiedBy>
  <cp:revision>2</cp:revision>
  <dcterms:created xsi:type="dcterms:W3CDTF">2013-01-27T09:14:00Z</dcterms:created>
  <dcterms:modified xsi:type="dcterms:W3CDTF">2026-06-15T05:43:14Z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2D500287B9024B88BE55D4399A82A0BA_12</vt:lpwstr>
  </property>
  <property fmtid="{D5CDD505-2E9C-101B-9397-08002B2CF9AE}" pid="3" name="KSOProductBuildVer">
    <vt:lpwstr>2052-12.1.0.26895</vt:lpwstr>
  </property>
</Properties>
</file>