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A3C6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6803136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914400" y="1645920"/>
            <a:ext cx="54864" cy="4114800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1371600" y="1828800"/>
            <a:ext cx="1005840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4400" b="1">
                <a:solidFill>
                  <a:srgbClr val="FFFFFF"/>
                </a:solidFill>
                <a:latin typeface="Microsoft YaHei"/>
              </a:defRPr>
            </a:pPr>
            <a:r>
              <a:t>图的DFS与BFS遍历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371600" y="2834640"/>
            <a:ext cx="10058400" cy="5486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2000" b="0">
                <a:solidFill>
                  <a:srgbClr val="3D7ED8"/>
                </a:solidFill>
                <a:latin typeface="Microsoft YaHei"/>
              </a:defRPr>
            </a:pPr>
            <a:r>
              <a:t>连通分量 · 生成树与生成森林 · 图的遍历综合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371600" y="3566160"/>
            <a:ext cx="1005840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600" b="0">
                <a:solidFill>
                  <a:srgbClr val="95A5A6"/>
                </a:solidFill>
                <a:latin typeface="Microsoft YaHei"/>
              </a:defRPr>
            </a:pPr>
            <a:r>
              <a:t>CSP-J 入门级  ·  难度 4  ·  NOI 2025 大纲  ·  PPT 52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371600" y="4389120"/>
            <a:ext cx="10058400" cy="7315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400" b="0">
                <a:solidFill>
                  <a:srgbClr val="95A5A6"/>
                </a:solidFill>
                <a:latin typeface="Microsoft YaHei"/>
              </a:defRPr>
            </a:pPr>
            <a:r>
              <a:t>学习目标: 将DFS/BFS从网格扩展到图 / 理解连通分量 / 了解生成树与生成森林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A3C6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6803136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914400" y="1828800"/>
            <a:ext cx="1033272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defRPr sz="5200" b="1">
                <a:solidFill>
                  <a:srgbClr val="FFFFFF"/>
                </a:solidFill>
                <a:latin typeface="Microsoft YaHei"/>
              </a:defRPr>
            </a:pPr>
            <a:r>
              <a:t>谢谢!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14400" y="2834640"/>
            <a:ext cx="10332720" cy="6400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defRPr sz="2400" b="0">
                <a:solidFill>
                  <a:srgbClr val="3D7ED8"/>
                </a:solidFill>
                <a:latin typeface="Microsoft YaHei"/>
              </a:defRPr>
            </a:pPr>
            <a:r>
              <a:t>下一讲: Flood Fill 泛洪算法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14400" y="3657600"/>
            <a:ext cx="1033272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defRPr sz="1600" b="0">
                <a:solidFill>
                  <a:srgbClr val="95A5A6"/>
                </a:solidFill>
                <a:latin typeface="Microsoft YaHei"/>
              </a:defRPr>
            </a:pPr>
            <a:r>
              <a:t>PPT 53 — 种子填充 · 染色问题 · 图像处理应用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5029200"/>
            <a:ext cx="1033272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defRPr sz="1400" b="0">
                <a:solidFill>
                  <a:srgbClr val="95A5A6"/>
                </a:solidFill>
                <a:latin typeface="Microsoft YaHei"/>
              </a:defRPr>
            </a:pPr>
            <a:r>
              <a:t>CSP-J 入门级  ·  NOI 2025 大纲  ·  PPT 52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64592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本讲内容概览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58368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图遍历 — 四大核心主题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097280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52</a:t>
            </a:r>
          </a:p>
        </p:txBody>
      </p:sp>
      <p:sp>
        <p:nvSpPr>
          <p:cNvPr id="7" name="Oval 6"/>
          <p:cNvSpPr/>
          <p:nvPr/>
        </p:nvSpPr>
        <p:spPr>
          <a:xfrm>
            <a:off x="914400" y="1188720"/>
            <a:ext cx="384048" cy="384048"/>
          </a:xfrm>
          <a:prstGeom prst="ellipse">
            <a:avLst/>
          </a:prstGeom>
          <a:solidFill>
            <a:srgbClr val="2B5C9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none"/>
          <a:lstStyle/>
          <a:p>
            <a:pPr algn="ctr">
              <a:defRPr sz="1200" b="1">
                <a:solidFill>
                  <a:srgbClr val="FFFFFF"/>
                </a:solidFill>
                <a:latin typeface="Microsoft YaHei"/>
              </a:defRPr>
            </a:pPr>
            <a:r>
              <a:t>1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463040" y="1188720"/>
            <a:ext cx="96012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600" b="1">
                <a:solidFill>
                  <a:srgbClr val="2B5C9E"/>
                </a:solidFill>
                <a:latin typeface="Microsoft YaHei"/>
              </a:defRPr>
            </a:pPr>
            <a:r>
              <a:t>从网格到图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463040" y="1463040"/>
            <a:ext cx="960120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000" b="0">
                <a:solidFill>
                  <a:srgbClr val="95A5A6"/>
                </a:solidFill>
                <a:latin typeface="Microsoft YaHei"/>
              </a:defRPr>
            </a:pPr>
            <a:r>
              <a:t>网格是特殊图 → 推广到一般图</a:t>
            </a:r>
          </a:p>
        </p:txBody>
      </p:sp>
      <p:sp>
        <p:nvSpPr>
          <p:cNvPr id="10" name="Oval 9"/>
          <p:cNvSpPr/>
          <p:nvPr/>
        </p:nvSpPr>
        <p:spPr>
          <a:xfrm>
            <a:off x="914400" y="2103120"/>
            <a:ext cx="384048" cy="384048"/>
          </a:xfrm>
          <a:prstGeom prst="ellipse">
            <a:avLst/>
          </a:prstGeom>
          <a:solidFill>
            <a:srgbClr val="27AE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none"/>
          <a:lstStyle/>
          <a:p>
            <a:pPr algn="ctr">
              <a:defRPr sz="1200" b="1">
                <a:solidFill>
                  <a:srgbClr val="FFFFFF"/>
                </a:solidFill>
                <a:latin typeface="Microsoft YaHei"/>
              </a:defRPr>
            </a:pPr>
            <a:r>
              <a:t>2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463040" y="2103120"/>
            <a:ext cx="96012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600" b="1">
                <a:solidFill>
                  <a:srgbClr val="27AE60"/>
                </a:solidFill>
                <a:latin typeface="Microsoft YaHei"/>
              </a:defRPr>
            </a:pPr>
            <a:r>
              <a:t>图的DFS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463040" y="2377440"/>
            <a:ext cx="960120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000" b="0">
                <a:solidFill>
                  <a:srgbClr val="95A5A6"/>
                </a:solidFill>
                <a:latin typeface="Microsoft YaHei"/>
              </a:defRPr>
            </a:pPr>
            <a:r>
              <a:t>邻接表+vis → 递归遍历全图</a:t>
            </a:r>
          </a:p>
        </p:txBody>
      </p:sp>
      <p:sp>
        <p:nvSpPr>
          <p:cNvPr id="13" name="Oval 12"/>
          <p:cNvSpPr/>
          <p:nvPr/>
        </p:nvSpPr>
        <p:spPr>
          <a:xfrm>
            <a:off x="914400" y="3017520"/>
            <a:ext cx="384048" cy="384048"/>
          </a:xfrm>
          <a:prstGeom prst="ellipse">
            <a:avLst/>
          </a:prstGeom>
          <a:solidFill>
            <a:srgbClr val="E86A1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none"/>
          <a:lstStyle/>
          <a:p>
            <a:pPr algn="ctr">
              <a:defRPr sz="1200" b="1">
                <a:solidFill>
                  <a:srgbClr val="FFFFFF"/>
                </a:solidFill>
                <a:latin typeface="Microsoft YaHei"/>
              </a:defRPr>
            </a:pPr>
            <a:r>
              <a:t>3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463040" y="3017520"/>
            <a:ext cx="96012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600" b="1">
                <a:solidFill>
                  <a:srgbClr val="E86A17"/>
                </a:solidFill>
                <a:latin typeface="Microsoft YaHei"/>
              </a:defRPr>
            </a:pPr>
            <a:r>
              <a:t>图的BFS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463040" y="3291840"/>
            <a:ext cx="960120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000" b="0">
                <a:solidFill>
                  <a:srgbClr val="95A5A6"/>
                </a:solidFill>
                <a:latin typeface="Microsoft YaHei"/>
              </a:defRPr>
            </a:pPr>
            <a:r>
              <a:t>queue+vis → 逐层遍历/连通分量</a:t>
            </a:r>
          </a:p>
        </p:txBody>
      </p:sp>
      <p:sp>
        <p:nvSpPr>
          <p:cNvPr id="16" name="Oval 15"/>
          <p:cNvSpPr/>
          <p:nvPr/>
        </p:nvSpPr>
        <p:spPr>
          <a:xfrm>
            <a:off x="914400" y="3931920"/>
            <a:ext cx="384048" cy="384048"/>
          </a:xfrm>
          <a:prstGeom prst="ellipse">
            <a:avLst/>
          </a:prstGeom>
          <a:solidFill>
            <a:srgbClr val="C0392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none"/>
          <a:lstStyle/>
          <a:p>
            <a:pPr algn="ctr">
              <a:defRPr sz="1200" b="1">
                <a:solidFill>
                  <a:srgbClr val="FFFFFF"/>
                </a:solidFill>
                <a:latin typeface="Microsoft YaHei"/>
              </a:defRPr>
            </a:pPr>
            <a:r>
              <a:t>4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463040" y="3931920"/>
            <a:ext cx="96012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600" b="1">
                <a:solidFill>
                  <a:srgbClr val="C0392B"/>
                </a:solidFill>
                <a:latin typeface="Microsoft YaHei"/>
              </a:defRPr>
            </a:pPr>
            <a:r>
              <a:t>生成树与生成森林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463040" y="4206240"/>
            <a:ext cx="960120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000" b="0">
                <a:solidFill>
                  <a:srgbClr val="95A5A6"/>
                </a:solidFill>
                <a:latin typeface="Microsoft YaHei"/>
              </a:defRPr>
            </a:pPr>
            <a:r>
              <a:t>DFS/BFS的边构成树 / 连通分量数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64592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从网格搜索到图搜索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58368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网格 = 特殊图 (4方向邻居), 图 = 一般化的邻接关系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097280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52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8640" y="1188720"/>
            <a:ext cx="5943600" cy="22860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2C3E50"/>
                </a:solidFill>
                <a:latin typeface="Microsoft YaHei"/>
              </a:defRPr>
            </a:pPr>
            <a:r>
              <a:t>之前学的DFS/BFS都是在"网格"上操作 (迷宫/池塘/骑士)。</a:t>
            </a:r>
            <a:br/>
            <a:r>
              <a:t>但网格其实是一种特殊的图 — 每个格是一个节点, 相邻格之间有边。</a:t>
            </a:r>
            <a:br/>
            <a:br/>
            <a:r>
              <a:t>一般图: 用邻接表 vector&lt;int&gt; g[N] 存储 (PPT 31已学)。</a:t>
            </a:r>
            <a:br/>
            <a:r>
              <a:t>图的DFS/BFS: 遍历"邻居列表"而不是"四个方向"。</a:t>
            </a:r>
            <a:br/>
            <a:br/>
            <a:r>
              <a:t>区别: 网格的邻居是隐式计算的 (x+dx, y+dy);</a:t>
            </a:r>
            <a:br/>
            <a:r>
              <a:t>  图的邻居是显式存储的 (g[u] 列表)。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6400800" y="1188720"/>
            <a:ext cx="5303520" cy="4241800"/>
          </a:xfrm>
          <a:prstGeom prst="roundRect">
            <a:avLst/>
          </a:prstGeom>
          <a:solidFill>
            <a:srgbClr val="282C34"/>
          </a:solidFill>
          <a:ln w="12700">
            <a:solidFill>
              <a:srgbClr val="3E445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01600" rIns="101600" tIns="63500" bIns="63500"/>
          <a:lstStyle/>
          <a:p>
            <a:pPr algn="ctr"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// 网格DFS (回顾)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void dfs_grid(int x, int y) {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    vis[x][y] = true;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    for (int d = 0; d &lt; 4; d++) {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        int nx = x+dx[d], ny = y+dy[d];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        if (ok(nx,ny) &amp;&amp; !vis[nx][ny])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            dfs_grid(nx, ny);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    }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}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// 图的DFS (新!) — 邻接表版本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vector&lt;int&gt; g[N];  // g[u] = u的邻居列表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bool vis[N];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void dfs_graph(int u) {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    vis[u] = true;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    for (int v : g[u]) {           // 遍历邻居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        if (!vis[v]) dfs_graph(v);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    }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}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48640" y="3840480"/>
            <a:ext cx="5943600" cy="21031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2B5C9E"/>
                </a:solidFill>
                <a:latin typeface="Microsoft YaHei"/>
              </a:defRPr>
            </a:pPr>
            <a:r>
              <a:t>💡 从网格到图: DFS/BFS框架完全不变, 只把"方向数组"换成"邻接表遍历"。网格是图的特例。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64592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图的DFS遍历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58368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用邻接表+vis数组, 递归遍历图中所有节点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097280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52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548640" y="1188720"/>
            <a:ext cx="5943600" cy="4648200"/>
          </a:xfrm>
          <a:prstGeom prst="roundRect">
            <a:avLst/>
          </a:prstGeom>
          <a:solidFill>
            <a:srgbClr val="282C34"/>
          </a:solidFill>
          <a:ln w="12700">
            <a:solidFill>
              <a:srgbClr val="3E445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01600" rIns="101600" tIns="63500" bIns="63500"/>
          <a:lstStyle/>
          <a:p>
            <a:pPr algn="ctr"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// 图的DFS — 完整模板 (邻接表)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const int N = 100005;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vector&lt;int&gt; g[N];  // 邻接表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bool vis[N];       // 访问标记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void dfs(int u) {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    vis[u] = true;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    // 处理节点u (如输出, 计数等)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    for (int v : g[u]) {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        if (!vis[v]) dfs(v);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    }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}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// 主函数 — 遍历所有连通分量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int components = 0;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for (int i = 1; i &lt;= n; i++) {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    if (!vis[i]) {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        components++;  // 发现新连通分量!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        dfs(i);         // DFS遍历该分量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    }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}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cout &lt;&lt; components &lt;&lt; endl;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858000" y="1188720"/>
            <a:ext cx="4846320" cy="3657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📊 图DFS的关键点:</a:t>
            </a:r>
            <a:br/>
            <a:br/>
            <a:r>
              <a:t>① 用邻接表vector&lt;int&gt; g[N]</a:t>
            </a:r>
            <a:br/>
            <a:r>
              <a:t>② vis数组防止重复访问/环</a:t>
            </a:r>
            <a:br/>
            <a:r>
              <a:t>③ 主循环确保所有连通分量都被访问</a:t>
            </a:r>
            <a:br/>
            <a:r>
              <a:t>④ 时间复杂度: O(V+E)</a:t>
            </a:r>
            <a:br/>
            <a:r>
              <a:t>   每个节点访问一次, 每条边看两次</a:t>
            </a:r>
            <a:br/>
            <a:br/>
            <a:r>
              <a:t>网格DFS: 每格最多4个邻居</a:t>
            </a:r>
            <a:br/>
            <a:r>
              <a:t>图DFS: 每个节点的邻居数可以不同</a:t>
            </a:r>
            <a:br/>
            <a:br/>
            <a:r>
              <a:t>DFS遍历的边构成一棵"DFS树"</a:t>
            </a:r>
            <a:br/>
            <a:r>
              <a:t>(树边 = 第一次发现邻居时的边)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64592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图的BFS遍历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58368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用邻接表+队列, 逐层遍历 — 天然给出距离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097280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52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548640" y="1188720"/>
            <a:ext cx="5943600" cy="4648200"/>
          </a:xfrm>
          <a:prstGeom prst="roundRect">
            <a:avLst/>
          </a:prstGeom>
          <a:solidFill>
            <a:srgbClr val="282C34"/>
          </a:solidFill>
          <a:ln w="12700">
            <a:solidFill>
              <a:srgbClr val="3E445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01600" rIns="101600" tIns="63500" bIns="63500"/>
          <a:lstStyle/>
          <a:p>
            <a:pPr algn="ctr"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// 图的BFS — 完整模板 (邻接表)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vector&lt;int&gt; g[N];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int dist[N];       // -1表示未访问, 否则=距离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void bfs(int start) {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    memset(dist, -1, sizeof(dist));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    queue&lt;int&gt; q;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    q.push(start);  dist[start] = 0;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    while (!q.empty()) {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        int u = q.front(); q.pop();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        for (int v : g[u]) {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            if (dist[v] == -1) {        // 未访问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                dist[v] = dist[u] + 1;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                q.push(v);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            }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        }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    }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}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// dist[v] = 从start到v的最短距离 (边权=1)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// 如果dist[v] == -1 → v和start不连通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858000" y="1188720"/>
            <a:ext cx="4846320" cy="2743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📊 图BFS vs 网格BFS:</a:t>
            </a:r>
            <a:br/>
            <a:r>
              <a:t>相同: queue+dist, 天然最短路径</a:t>
            </a:r>
            <a:br/>
            <a:r>
              <a:t>不同: 邻居用g[u]而不是方向数组</a:t>
            </a:r>
            <a:br/>
            <a:br/>
            <a:r>
              <a:t>连通分量计数也可以用BFS:</a:t>
            </a:r>
            <a:br/>
            <a:r>
              <a:t>for(i=1;i&lt;=n;i++)</a:t>
            </a:r>
            <a:br/>
            <a:r>
              <a:t>  if(dist[i]==-1){cnt++;bfs(i);}</a:t>
            </a:r>
            <a:br/>
            <a:br/>
            <a:r>
              <a:t>DFS和BFS都能统计连通分量数!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64592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生成树 Spanning Tree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58368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DFS/BFS遍历的边构成一棵"生成树"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097280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52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8640" y="1188720"/>
            <a:ext cx="5943600" cy="22860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2C3E50"/>
                </a:solidFill>
                <a:latin typeface="Microsoft YaHei"/>
              </a:defRPr>
            </a:pPr>
            <a:r>
              <a:t>DFS过程: 从起点u出发, 首次访问邻居v时, 边(u,v)就是"树边"。</a:t>
            </a:r>
            <a:br/>
            <a:r>
              <a:t>所有树边构成一棵"DFS生成树", 覆盖了该连通分量的所有节点。</a:t>
            </a:r>
            <a:br/>
            <a:br/>
            <a:r>
              <a:t>BFS同理: 每次dist[v]==-1时, (u,v)是"BFS树边", 构成BFS生成树。</a:t>
            </a:r>
            <a:br/>
            <a:br/>
            <a:r>
              <a:t>生成森林: 如果图不连通, 每个连通分量的生成树组成"生成森林"。</a:t>
            </a:r>
            <a:br/>
            <a:r>
              <a:t>连通分量数 = 生成森林中的树的数量。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400800" y="1188720"/>
            <a:ext cx="5303520" cy="18288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27AE60"/>
                </a:solidFill>
                <a:latin typeface="Microsoft YaHei"/>
              </a:defRPr>
            </a:pPr>
            <a:r>
              <a:t>📊 树边 vs 非树边:</a:t>
            </a:r>
            <a:br/>
            <a:r>
              <a:t>* DFS: 发现新节点的边 → 树边</a:t>
            </a:r>
            <a:br/>
            <a:r>
              <a:t>        发现已访问节点的边 → 回边</a:t>
            </a:r>
            <a:br/>
            <a:r>
              <a:t>* BFS: 发现未访问节点的边 → 树边</a:t>
            </a:r>
            <a:br/>
            <a:r>
              <a:t>        发现已访问节点的边 → 跨层边</a:t>
            </a:r>
            <a:br/>
            <a:br/>
            <a:r>
              <a:t>生成树 = 用最少的边连接所有节点</a:t>
            </a:r>
            <a:br/>
            <a:r>
              <a:t>(N个节点, N-1条树边)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548640" y="3840480"/>
            <a:ext cx="10972800" cy="2616200"/>
          </a:xfrm>
          <a:prstGeom prst="roundRect">
            <a:avLst/>
          </a:prstGeom>
          <a:solidFill>
            <a:srgbClr val="282C34"/>
          </a:solidFill>
          <a:ln w="12700">
            <a:solidFill>
              <a:srgbClr val="3E445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01600" rIns="101600" tIns="63500" bIns="63500"/>
          <a:lstStyle/>
          <a:p>
            <a:pPr algn="ctr"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// DFS生成树 — 记录树边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void dfs_tree(int u, int parent) {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    vis[u] = true;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    for (int v : g[u]) {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        if (!vis[v]) {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            cout &lt;&lt; u &lt;&lt; "-&gt;" &lt;&lt; v &lt;&lt; " (tree edge)" &lt;&lt; endl;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            dfs_tree(v, u);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        } else if (v != parent) {  // 已访问且不是父节点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            cout &lt;&lt; u &lt;&lt; "-&gt;" &lt;&lt; v &lt;&lt; " (back edge)" &lt;&lt; endl;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        }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    }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}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64592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经典例题精讲 (一)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58368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图的遍历基础题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097280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52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548640" y="1188720"/>
            <a:ext cx="5303520" cy="2286000"/>
          </a:xfrm>
          <a:prstGeom prst="roundRect">
            <a:avLst/>
          </a:prstGeom>
          <a:solidFill>
            <a:srgbClr val="D6EAF8"/>
          </a:solidFill>
          <a:ln w="12700">
            <a:solidFill>
              <a:srgbClr val="DEE2E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731520" y="1261872"/>
            <a:ext cx="4937760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700" b="1">
                <a:solidFill>
                  <a:srgbClr val="2B5C9E"/>
                </a:solidFill>
                <a:latin typeface="Microsoft YaHei"/>
              </a:defRPr>
            </a:pPr>
            <a:r>
              <a:t>例题1: 洛谷 P5318 查找文献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22960" y="1645920"/>
            <a:ext cx="475488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给定无向图, DFS和BFS两种遍历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22960" y="2103120"/>
            <a:ext cx="475488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注意: 邻接表需排序 (按编号从小到大)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822960" y="2560320"/>
            <a:ext cx="475488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输出DFS序和BFS序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22960" y="3017520"/>
            <a:ext cx="475488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经典图遍历入门题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6217920" y="1188720"/>
            <a:ext cx="5303520" cy="2286000"/>
          </a:xfrm>
          <a:prstGeom prst="roundRect">
            <a:avLst/>
          </a:prstGeom>
          <a:solidFill>
            <a:srgbClr val="D5F5E3"/>
          </a:solidFill>
          <a:ln w="12700">
            <a:solidFill>
              <a:srgbClr val="DEE2E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6400800" y="1261872"/>
            <a:ext cx="4937760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700" b="1">
                <a:solidFill>
                  <a:srgbClr val="27AE60"/>
                </a:solidFill>
                <a:latin typeface="Microsoft YaHei"/>
              </a:defRPr>
            </a:pPr>
            <a:r>
              <a:t>例题2: 连通分量计数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492240" y="1645920"/>
            <a:ext cx="475488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给N个节点M条边, 统计连通分量数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492240" y="2103120"/>
            <a:ext cx="475488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for(i=1..n) if(!vis[i]){cnt++;dfs(i);}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492240" y="2560320"/>
            <a:ext cx="475488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输出cnt即可 — 图遍历最简单应用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492240" y="3017520"/>
            <a:ext cx="475488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有向图需要注意: 强连通 vs 弱连通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548640" y="3840480"/>
            <a:ext cx="10972800" cy="18288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2B5C9E"/>
                </a:solidFill>
                <a:latin typeface="Microsoft YaHei"/>
              </a:defRPr>
            </a:pPr>
            <a:r>
              <a:t>💡 这两道题是图DFS/BFS的"Hello World" — 从它们开始建立对图遍历的直觉。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64592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经典例题精讲 (二)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58368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图的遍历进阶题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097280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52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548640" y="1188720"/>
            <a:ext cx="5303520" cy="2286000"/>
          </a:xfrm>
          <a:prstGeom prst="roundRect">
            <a:avLst/>
          </a:prstGeom>
          <a:solidFill>
            <a:srgbClr val="D6EAF8"/>
          </a:solidFill>
          <a:ln w="12700">
            <a:solidFill>
              <a:srgbClr val="DEE2E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731520" y="1261872"/>
            <a:ext cx="4937760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700" b="1">
                <a:solidFill>
                  <a:srgbClr val="E86A17"/>
                </a:solidFill>
                <a:latin typeface="Microsoft YaHei"/>
              </a:defRPr>
            </a:pPr>
            <a:r>
              <a:t>例题3: 洛谷 P3916 图的遍历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22960" y="1645920"/>
            <a:ext cx="475488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求每个节点能到达的最大编号节点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22960" y="2103120"/>
            <a:ext cx="475488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正难则反: 从大到小倒序DFS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822960" y="2560320"/>
            <a:ext cx="475488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从N开始标记, 则后面小节点遇到标记就跳过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22960" y="3017520"/>
            <a:ext cx="475488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经典: 逆向思维+图DFS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6217920" y="1188720"/>
            <a:ext cx="5303520" cy="2286000"/>
          </a:xfrm>
          <a:prstGeom prst="roundRect">
            <a:avLst/>
          </a:prstGeom>
          <a:solidFill>
            <a:srgbClr val="FAD9D7"/>
          </a:solidFill>
          <a:ln w="12700">
            <a:solidFill>
              <a:srgbClr val="DEE2E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6400800" y="1261872"/>
            <a:ext cx="4937760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700" b="1">
                <a:solidFill>
                  <a:srgbClr val="C0392B"/>
                </a:solidFill>
                <a:latin typeface="Microsoft YaHei"/>
              </a:defRPr>
            </a:pPr>
            <a:r>
              <a:t>例题4: 判断是否为树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492240" y="1645920"/>
            <a:ext cx="475488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N个节点M条边的无向图, 判断是否是一棵树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492240" y="2103120"/>
            <a:ext cx="475488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条件: M=N-1 且 连通 (连通分量数=1)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492240" y="2560320"/>
            <a:ext cx="475488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连通性用DFS/BFS判断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492240" y="3017520"/>
            <a:ext cx="475488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图的遍历实际应用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548640" y="3840480"/>
            <a:ext cx="10972800" cy="18288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2B5C9E"/>
                </a:solidFill>
                <a:latin typeface="Microsoft YaHei"/>
              </a:defRPr>
            </a:pPr>
            <a:r>
              <a:t>📊 图遍历的核心价值: 连通性判断/路径查找/距离计算/环检测。DFS和BFS提供基础能力。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64592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本讲知识小结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58368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图的DFS与BFS遍历 — 核心知识全景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097280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52</a:t>
            </a:r>
          </a:p>
        </p:txBody>
      </p:sp>
      <p:sp>
        <p:nvSpPr>
          <p:cNvPr id="7" name="Rectangle 6"/>
          <p:cNvSpPr/>
          <p:nvPr/>
        </p:nvSpPr>
        <p:spPr>
          <a:xfrm>
            <a:off x="457200" y="1188720"/>
            <a:ext cx="3474720" cy="347472"/>
          </a:xfrm>
          <a:prstGeom prst="rect">
            <a:avLst/>
          </a:prstGeom>
          <a:solidFill>
            <a:srgbClr val="2B5C9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530352" y="1207008"/>
            <a:ext cx="3328416" cy="30175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defRPr sz="1400" b="1">
                <a:solidFill>
                  <a:srgbClr val="FFFFFF"/>
                </a:solidFill>
                <a:latin typeface="Microsoft YaHei"/>
              </a:defRPr>
            </a:pPr>
            <a:r>
              <a:t>图的DFS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48640" y="1691640"/>
            <a:ext cx="329184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递归+vis数组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48640" y="2075688"/>
            <a:ext cx="329184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邻接表 for(v:g[u])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48640" y="2459736"/>
            <a:ext cx="329184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O(V+E) 复杂度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48640" y="2843784"/>
            <a:ext cx="329184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vis防重复+防环</a:t>
            </a:r>
          </a:p>
        </p:txBody>
      </p:sp>
      <p:sp>
        <p:nvSpPr>
          <p:cNvPr id="13" name="Rectangle 12"/>
          <p:cNvSpPr/>
          <p:nvPr/>
        </p:nvSpPr>
        <p:spPr>
          <a:xfrm>
            <a:off x="4206240" y="1188720"/>
            <a:ext cx="3474720" cy="347472"/>
          </a:xfrm>
          <a:prstGeom prst="rect">
            <a:avLst/>
          </a:prstGeom>
          <a:solidFill>
            <a:srgbClr val="27AE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4279392" y="1207008"/>
            <a:ext cx="3328416" cy="30175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defRPr sz="1400" b="1">
                <a:solidFill>
                  <a:srgbClr val="FFFFFF"/>
                </a:solidFill>
                <a:latin typeface="Microsoft YaHei"/>
              </a:defRPr>
            </a:pPr>
            <a:r>
              <a:t>图的BFS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297680" y="1691640"/>
            <a:ext cx="329184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queue+dist数组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297680" y="2075688"/>
            <a:ext cx="329184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dist[v]=dist[u]+1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297680" y="2459736"/>
            <a:ext cx="329184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天然最短路径 (边权=1)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297680" y="2843784"/>
            <a:ext cx="329184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与网格BFS框架一致</a:t>
            </a:r>
          </a:p>
        </p:txBody>
      </p:sp>
      <p:sp>
        <p:nvSpPr>
          <p:cNvPr id="19" name="Rectangle 18"/>
          <p:cNvSpPr/>
          <p:nvPr/>
        </p:nvSpPr>
        <p:spPr>
          <a:xfrm>
            <a:off x="7955279" y="1188720"/>
            <a:ext cx="3474720" cy="347472"/>
          </a:xfrm>
          <a:prstGeom prst="rect">
            <a:avLst/>
          </a:prstGeom>
          <a:solidFill>
            <a:srgbClr val="E86A1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8028431" y="1207008"/>
            <a:ext cx="3328416" cy="30175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defRPr sz="1400" b="1">
                <a:solidFill>
                  <a:srgbClr val="FFFFFF"/>
                </a:solidFill>
                <a:latin typeface="Microsoft YaHei"/>
              </a:defRPr>
            </a:pPr>
            <a:r>
              <a:t>连通与生成树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8046719" y="1691640"/>
            <a:ext cx="329184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DFS/BFS遍历全图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046719" y="2075688"/>
            <a:ext cx="329184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连通分量 = 遍历次数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8046719" y="2459736"/>
            <a:ext cx="329184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树边=首次发现的边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8046719" y="2843784"/>
            <a:ext cx="329184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生成森林 = 多个生成树</a:t>
            </a:r>
          </a:p>
        </p:txBody>
      </p:sp>
      <p:sp>
        <p:nvSpPr>
          <p:cNvPr id="25" name="Rectangle 24"/>
          <p:cNvSpPr/>
          <p:nvPr/>
        </p:nvSpPr>
        <p:spPr>
          <a:xfrm>
            <a:off x="457200" y="3291840"/>
            <a:ext cx="11247120" cy="18288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548640" y="3474720"/>
            <a:ext cx="10972800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400" b="1">
                <a:solidFill>
                  <a:srgbClr val="1A3C6E"/>
                </a:solidFill>
                <a:latin typeface="Microsoft YaHei"/>
              </a:defRPr>
            </a:pPr>
            <a:r>
              <a:t>💡 网格→图: DFS/BFS框架不变, 邻居从"方向数组"变成"邻接表"。图的遍历更一般、更灵活。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548640" y="3931920"/>
            <a:ext cx="10972800" cy="10972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95A5A6"/>
                </a:solidFill>
                <a:latin typeface="Microsoft YaHei"/>
              </a:defRPr>
            </a:pPr>
            <a:r>
              <a:t>课后练习: ① 洛谷 P5318 查找文献 ② 洛谷 P3916 图的遍历</a:t>
            </a:r>
            <a:br/>
            <a:r>
              <a:t>下讲预告: Flood Fill (泛洪算法) — 种子填充 / 染色问题 / 图像处理应用!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