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64592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10058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动态规划(一)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834640"/>
            <a:ext cx="1005840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DP基本思想 · 最优子结构 · 无后效性 · 重叠子问题 · DP五步骤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3566160"/>
            <a:ext cx="100584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 ·  难度 4  ·  NOI 2025 大纲  ·  PPT 54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4206240"/>
            <a:ext cx="1005840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学习目标: 理解"大问题分解为小问题"的核心思想 / 掌握DP三要素 / 学会DP解题五步法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914400" y="1828800"/>
            <a:ext cx="1033272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2834640"/>
            <a:ext cx="103327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简单一维DP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36576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55 — 斐波那契DP · 爬楼梯 · 最大子段和 · LIS O(n²)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5029200"/>
            <a:ext cx="10332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CSP-J 入门级  ·  NOI 2025 大纲  ·  PPT 54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DP基本思想 — 五大核心主题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54</a:t>
            </a:r>
          </a:p>
        </p:txBody>
      </p:sp>
      <p:sp>
        <p:nvSpPr>
          <p:cNvPr id="7" name="Oval 6"/>
          <p:cNvSpPr/>
          <p:nvPr/>
        </p:nvSpPr>
        <p:spPr>
          <a:xfrm>
            <a:off x="914400" y="1097280"/>
            <a:ext cx="365760" cy="36576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371600" y="109728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B5C9E"/>
                </a:solidFill>
                <a:latin typeface="Microsoft YaHei"/>
              </a:defRPr>
            </a:pPr>
            <a:r>
              <a:t>什么是DP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0" y="1353312"/>
            <a:ext cx="100584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从斐波那契看DP vs 分治 vs 贪心</a:t>
            </a:r>
          </a:p>
        </p:txBody>
      </p:sp>
      <p:sp>
        <p:nvSpPr>
          <p:cNvPr id="10" name="Oval 9"/>
          <p:cNvSpPr/>
          <p:nvPr/>
        </p:nvSpPr>
        <p:spPr>
          <a:xfrm>
            <a:off x="914400" y="2011680"/>
            <a:ext cx="365760" cy="36576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71600" y="201168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27AE60"/>
                </a:solidFill>
                <a:latin typeface="Microsoft YaHei"/>
              </a:defRPr>
            </a:pPr>
            <a:r>
              <a:t>DP三要素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71600" y="2267712"/>
            <a:ext cx="100584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最优子结构 · 无后效性 · 重叠子问题</a:t>
            </a:r>
          </a:p>
        </p:txBody>
      </p:sp>
      <p:sp>
        <p:nvSpPr>
          <p:cNvPr id="13" name="Oval 12"/>
          <p:cNvSpPr/>
          <p:nvPr/>
        </p:nvSpPr>
        <p:spPr>
          <a:xfrm>
            <a:off x="914400" y="2926080"/>
            <a:ext cx="365760" cy="36576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71600" y="292608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E86A17"/>
                </a:solidFill>
                <a:latin typeface="Microsoft YaHei"/>
              </a:defRPr>
            </a:pPr>
            <a:r>
              <a:t>DP五步骤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71600" y="3182112"/>
            <a:ext cx="100584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确定状态→转移方程→初始化→计算顺序→答案</a:t>
            </a:r>
          </a:p>
        </p:txBody>
      </p:sp>
      <p:sp>
        <p:nvSpPr>
          <p:cNvPr id="16" name="Oval 15"/>
          <p:cNvSpPr/>
          <p:nvPr/>
        </p:nvSpPr>
        <p:spPr>
          <a:xfrm>
            <a:off x="914400" y="3840480"/>
            <a:ext cx="365760" cy="36576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371600" y="384048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C0392B"/>
                </a:solidFill>
                <a:latin typeface="Microsoft YaHei"/>
              </a:defRPr>
            </a:pPr>
            <a:r>
              <a:t>入门例子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71600" y="4096512"/>
            <a:ext cx="100584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爬楼梯/最大子段和 — 体会DP思维</a:t>
            </a:r>
          </a:p>
        </p:txBody>
      </p:sp>
      <p:sp>
        <p:nvSpPr>
          <p:cNvPr id="19" name="Oval 18"/>
          <p:cNvSpPr/>
          <p:nvPr/>
        </p:nvSpPr>
        <p:spPr>
          <a:xfrm>
            <a:off x="914400" y="4754880"/>
            <a:ext cx="365760" cy="36576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none"/>
          <a:lstStyle/>
          <a:p>
            <a:pPr algn="ctr">
              <a:defRPr sz="1100" b="1">
                <a:solidFill>
                  <a:srgbClr val="FFFFFF"/>
                </a:solidFill>
                <a:latin typeface="Microsoft YaHei"/>
              </a:defRPr>
            </a:pPr>
            <a:r>
              <a:t>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4754880"/>
            <a:ext cx="100584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3D7ED8"/>
                </a:solidFill>
                <a:latin typeface="Microsoft YaHei"/>
              </a:defRPr>
            </a:pPr>
            <a:r>
              <a:t>DP vs 其他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371600" y="5010912"/>
            <a:ext cx="1005840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900" b="0">
                <a:solidFill>
                  <a:srgbClr val="95A5A6"/>
                </a:solidFill>
                <a:latin typeface="Microsoft YaHei"/>
              </a:defRPr>
            </a:pPr>
            <a:r>
              <a:t>DP/Greedy/DFS对比, 何时用DP?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什么是动态规划?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DP = 记录已解决的子问题答案, 避免重复计算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943600" cy="2743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💡 核心类比: 打电话给客服, 每次都要重新描述你的问题...</a:t>
            </a:r>
            <a:br/>
            <a:r>
              <a:t>  如果有"工单系统"记录你的每次来电 → 第二次来电直接调工单!</a:t>
            </a:r>
            <a:br/>
            <a:r>
              <a:t>  DP就是这个"工单系统" — 把每个子问题的答案存起来, 以后直接用。</a:t>
            </a:r>
            <a:br/>
            <a:br/>
            <a:r>
              <a:t>📐 技术定义:</a:t>
            </a:r>
            <a:br/>
            <a:r>
              <a:t>  动态规划 (Dynamic Programming) 是解决"多阶段决策问题"</a:t>
            </a:r>
            <a:br/>
            <a:r>
              <a:t>  的方法。它将原问题分解为子问题, 通过子问题的解来</a:t>
            </a:r>
            <a:br/>
            <a:r>
              <a:t>  构造原问题的解。关键是"记录"而非"重复计算"。</a:t>
            </a:r>
            <a:br/>
            <a:br/>
            <a:r>
              <a:t>  核心 = 记忆化 + 递推 (自底向上)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400800" y="1188720"/>
            <a:ext cx="5303520" cy="330708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例: 斐波那契 fib(5) — 递归 vs DP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递归: 重复计算多!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fib(5)=fib(4)+fib(3)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fib(4)=fib(3)+fib(2)  → fib(3)算了2次!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fib(3)=fib(2)+fib(1)  → fib(2)算了3次!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DP: 记录下来, 避免重复!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dp[100];  dp[0]=0; dp[1]=1;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for (int i=2; i&lt;=n; i++)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dp[i] = dp[i-1] + dp[i-2]; // 递推!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每个dp[i]只算一次 → O(n)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递归: O(2^n) → n=40时 ~10^12次</a:t>
            </a:r>
          </a:p>
          <a:p>
            <a:pPr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DP:   O(n)   → n=40时 40次!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4206240"/>
            <a:ext cx="594360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B5C9E"/>
                </a:solidFill>
                <a:latin typeface="Microsoft YaHei"/>
              </a:defRPr>
            </a:pPr>
            <a:r>
              <a:t>DP vs 分治: 分治的子问题不重叠 (如: 快速排序); DP的子问题大量重叠 (如: 斐波那契递归树)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DP三要素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一个问题是DP问题的三个必要条件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303520" cy="256032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要素1: 最优子结构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2296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大问题的最优解 包含 子问题的最优解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2296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到第n级台阶的最短路径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2296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= min(到n-1最短, 到n-2最短) + cost[n]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2296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如果子问题不是最优, 合成的大问题也不是最优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217920" y="1188720"/>
            <a:ext cx="5303520" cy="2560320"/>
          </a:xfrm>
          <a:prstGeom prst="roundRect">
            <a:avLst/>
          </a:prstGeom>
          <a:solidFill>
            <a:srgbClr val="D5F5E3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0" y="126187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要素2: 无后效性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92240" y="164592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当前状态确定后, 之后的决策与"如何到达"无关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92240" y="217170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dp[5]=10 → 后面只关心"位置5的值=10"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92240" y="269748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不管你是从位置3还是位置4到达5的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92240" y="3223260"/>
            <a:ext cx="4754880" cy="5257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有后效性 → 不满足DP条件, 需要其他方法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548640" y="4023360"/>
            <a:ext cx="5303520" cy="2286000"/>
          </a:xfrm>
          <a:prstGeom prst="roundRect">
            <a:avLst/>
          </a:prstGeom>
          <a:solidFill>
            <a:srgbClr val="D6EAF8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40965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要素3: 重叠子问题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22960" y="448056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同样的子问题会被反复计算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22960" y="493776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例: fib(3)在fib(5)的计算中被调用2次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22960" y="539496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如果没有重叠 → 分治/递归即可, 不需要DP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" y="585216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重叠越多 → DP比递归的加速越明显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6217920" y="4023360"/>
            <a:ext cx="5303520" cy="2286000"/>
          </a:xfrm>
          <a:prstGeom prst="roundRect">
            <a:avLst/>
          </a:prstGeom>
          <a:solidFill>
            <a:srgbClr val="FAD9D7"/>
          </a:solidFill>
          <a:ln w="12700">
            <a:solidFill>
              <a:srgbClr val="DEE2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400800" y="4096512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💡 简单判断: 这个题能用DP吗?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92240" y="448056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问自己: "能从更小的问题推出来吗?"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92240" y="493776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能 → 可能可以用DP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92240" y="539496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"前面选择影响后面的选择范围吗?"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92240" y="5852160"/>
            <a:ext cx="475488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不影响 → 无后效性 → 可以用DP!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DP解题五步法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面对一道DP题, 按这五步拆解 — 永远不会迷路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4572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① 状态定义 — dp[i] 表示什么?</a:t>
            </a:r>
            <a:br/>
            <a:r>
              <a:t>  → 爬楼梯: dp[i] = 到达第i级台阶的方法数</a:t>
            </a:r>
            <a:br/>
            <a:r>
              <a:t>  → 背包: dp[i][j] = 前i个物品, 容量j时的最大价值</a:t>
            </a:r>
            <a:br/>
            <a:br/>
            <a:r>
              <a:t>② 状态转移方程 — 大状态如何由小状态得来?</a:t>
            </a:r>
            <a:br/>
            <a:r>
              <a:t>  → dp[i] = dp[i-1] + dp[i-2]  (爬两级或一级)</a:t>
            </a:r>
            <a:br/>
            <a:r>
              <a:t>  → dp[i][j] = max(dp[i-1][j], dp[i-1][j-w[i]] + v[i])</a:t>
            </a:r>
            <a:br/>
            <a:br/>
            <a:r>
              <a:t>③ 初始化 — dp[0], dp[1]等边界值</a:t>
            </a:r>
            <a:br/>
            <a:r>
              <a:t>  → dp[0]=1, dp[1]=1  (爬楼梯)</a:t>
            </a:r>
            <a:br/>
            <a:r>
              <a:t>  → dp[0][*]=0, dp[*][0]=0  (背包)</a:t>
            </a:r>
            <a:br/>
            <a:br/>
            <a:r>
              <a:t>④ 计算顺序 — 从小到大还是从大到小?</a:t>
            </a:r>
            <a:br/>
            <a:r>
              <a:t>  → 一维DP: 通常 for(i=1..n)</a:t>
            </a:r>
            <a:br/>
            <a:r>
              <a:t>  → 背包: 容量j从大到小 (0/1) 或从小到大 (完全)</a:t>
            </a:r>
            <a:br/>
            <a:br/>
            <a:r>
              <a:t>⑤ 答案在哪? — dp[n]? dp[n][m]? max(dp[*])?</a:t>
            </a:r>
            <a:br/>
            <a:r>
              <a:t>  → 检查状态定义, 答案在对应位置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经典入门: 爬楼梯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用DP五步法拆解爬楼梯 — 最简单的DP问题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548640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C3E50"/>
                </a:solidFill>
                <a:latin typeface="Microsoft YaHei"/>
              </a:defRPr>
            </a:pPr>
            <a:r>
              <a:t>题目: 每次可以爬1级或2级, 到第n级有多少种方法?</a:t>
            </a:r>
            <a:br/>
            <a:br/>
            <a:r>
              <a:t>DP五步法拆解:</a:t>
            </a:r>
            <a:br/>
            <a:r>
              <a:t>① 状态: dp[i] = 到达第i级的方法数</a:t>
            </a:r>
            <a:br/>
            <a:r>
              <a:t>② 转移: dp[i] = dp[i-1] + dp[i-2] (最后一步是1级或2级)</a:t>
            </a:r>
            <a:br/>
            <a:r>
              <a:t>③ 初始: dp[1]=1, dp[2]=2</a:t>
            </a:r>
            <a:br/>
            <a:r>
              <a:t>④ 顺序: for(i=3;i&lt;=n;i++)</a:t>
            </a:r>
            <a:br/>
            <a:r>
              <a:t>⑤ 答案: dp[n]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303520" cy="281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climbStairs(int n)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if (n &lt;= 2) return n;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dp[50];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dp[1] = 1;  dp[2] = 2;      // ③初始化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3; i &lt;= n; i++)  // ④顺序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dp[i] = dp[i-1] + dp[i-2]; // ②转移方程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dp[n];                 // ⑤答案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空间优化: 只保留前两个值 (滚动变量)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a=1, b=2, c;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for(int i=3;i&lt;=n;i++){c=a+b;a=b;b=c;}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return n&lt;=2?n:b;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926080"/>
            <a:ext cx="5486400" cy="2926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7AE60"/>
                </a:solidFill>
                <a:latin typeface="Microsoft YaHei"/>
              </a:defRPr>
            </a:pPr>
            <a:r>
              <a:t>📊 与斐波那契的关系:</a:t>
            </a:r>
            <a:br/>
            <a:r>
              <a:t>爬楼梯 dp[i]=dp[i-1]+dp[i-2] 与 fib 完全相同!</a:t>
            </a:r>
            <a:br/>
            <a:r>
              <a:t>但它们的"意义"不同: fib是数列, 爬楼梯是方法数。</a:t>
            </a:r>
            <a:br/>
            <a:r>
              <a:t>两者共享同样的数学结构——这就是DP的抽象之美。</a:t>
            </a:r>
            <a:br/>
            <a:br/>
            <a:r>
              <a:t>扩展: 如果每次可以爬 {1,2,3} 级?</a:t>
            </a:r>
            <a:br/>
            <a:r>
              <a:t>  dp[i] = dp[i-1] + dp[i-2] + dp[i-3]</a:t>
            </a:r>
            <a:br/>
            <a:r>
              <a:t>扩展: 如果有"坏楼梯"不能踩?</a:t>
            </a:r>
            <a:br/>
            <a:r>
              <a:t>  dp[i] = (i是坏楼梯)?0:(dp[i-1]+dp[i-2])  ← 加条件!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经典DP: 最大子段和 + 选硬币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两个最经典的DP入门问题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48640" y="1188720"/>
            <a:ext cx="5943600" cy="281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例1: 最大子段和 (Maximum Subarray)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dp[i] = 以a[i]结尾的最大子段和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转移: dp[i]=max(dp[i-1]+a[i], a[i])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答案: max(dp[0..n-1])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maxSubArray(int a[], int n)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dp = a[0], ans = a[0];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 = 1; i &lt; n; i++)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dp = max(dp + a[i], a[i]);   // 转移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ans = max(ans, dp);           // 记录最大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ans;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0" y="1188720"/>
            <a:ext cx="4846320" cy="28194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ctr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例2: 硬币找零 — 最少硬币数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coins[]={1,2,5}, amount=11 → ans=3 (5+5+1)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dp[i] = 凑出i元的最少硬币数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int coinChange(int coins[], int n, int amount) {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int dp[amount+1];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fill(dp, dp+amount+1, 1e9); // 初始"不可达"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dp[0] = 0;                   // 0元=0硬币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 (int i=1; i&lt;=amount; i++)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for (int c : coins)      // 枚举最后用哪个硬币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if (i&gt;=c) dp[i]=min(dp[i],dp[i-c]+1);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dp[amount]==1e9?-1:dp[amount];</a:t>
            </a:r>
          </a:p>
          <a:p>
            <a:pPr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3291840"/>
            <a:ext cx="10972800" cy="22860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2B5C9E"/>
                </a:solidFill>
                <a:latin typeface="Microsoft YaHei"/>
              </a:defRPr>
            </a:pPr>
            <a:r>
              <a:t>📊 这两个例子展示了DP的两种经典模式:</a:t>
            </a:r>
            <a:br/>
            <a:r>
              <a:t>最大子段和: dp[i]依赖于dp[i-1] → 一维DP, O(n)</a:t>
            </a:r>
            <a:br/>
            <a:r>
              <a:t>硬币找零: dp[i]依赖于dp[i-c] (多个子问题) → 一维DP+组合枚举, O(n*amount)</a:t>
            </a:r>
            <a:br/>
            <a:r>
              <a:t>硬币找零本质是"完全背包"的变体 → 将在PPT 56 (背包问题) 详细展开。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DP vs 贪心 vs DFS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三种算法策略的对比 — 何时用DP?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188720"/>
            <a:ext cx="109728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维度        |  DP (动态规划)          |  贪心 (Greedy)        |  DFS (回溯搜索)</a:t>
            </a:r>
            <a:br/>
            <a:r>
              <a:t>───────────┼───────────────────────┼─────────────────────┼─────────────</a:t>
            </a:r>
            <a:br/>
            <a:r>
              <a:t>核心思路    |  记录子问题, 避免重复    |  每步选当前最优, 不回头|  暴力枚举所有可能</a:t>
            </a:r>
            <a:br/>
            <a:r>
              <a:t>是否最优    |  ✅ 保证全局最优        |  ❌ 不保证 (需证明)   |  ✅ 可找到最优</a:t>
            </a:r>
            <a:br/>
            <a:r>
              <a:t>时间复杂度  |  O(状态数×转移)        |  O(n log n) 通常     |  O(状态空间) 指数</a:t>
            </a:r>
            <a:br/>
            <a:r>
              <a:t>空间复杂度  |  O(状态数)             |  O(1) 或 O(n)       |  O(递归深度)</a:t>
            </a:r>
            <a:br/>
            <a:r>
              <a:t>典型问题    |  背包/LIS/编辑距离     |  区间调度/哈夫曼编码   |  全排列/N皇后</a:t>
            </a:r>
            <a:br/>
            <a:r>
              <a:t>是否记忆    |  必须记忆 (核心特征)    |  不记忆              |  回溯但不记忆</a:t>
            </a:r>
            <a:br/>
            <a:r>
              <a:t>子问题重叠  |  大量重叠 (所以DP有效)  |  不存在子问题        |  存在但DFS不利用</a:t>
            </a:r>
            <a:br/>
            <a:br/>
            <a:r>
              <a:t>💡 判断流程:</a:t>
            </a:r>
            <a:br/>
            <a:r>
              <a:t>  1. 问题要求最优解? → 不是 → 不需要DP/greedy</a:t>
            </a:r>
            <a:br/>
            <a:r>
              <a:t>  2. 有局部贪心选择性质? → 是 → 可能用贪心 (更简单!)</a:t>
            </a:r>
            <a:br/>
            <a:r>
              <a:t>  3. 有重叠子问题+最优子结构? → 是 → 用DP!</a:t>
            </a:r>
            <a:br/>
            <a:r>
              <a:t>  4. N很小 (N≤20) → 实在不行用DFS暴力! (但DP更好)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64592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58368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DP(一) — DP基本思想核心知识全景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097280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54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280160"/>
            <a:ext cx="3474720" cy="347472"/>
          </a:xfrm>
          <a:prstGeom prst="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30352" y="129844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DP三要素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1783080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最优子结构: 大最优→子最优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130552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无后效性: 未来与过去路径无关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478024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重叠子问题: 同样子问题反复出现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48640" y="2825496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缺一不可, 否则不是DP问题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206240" y="1280160"/>
            <a:ext cx="3474720" cy="34747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279392" y="129844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DP五步法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1783080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①状态定义 dp[i] 是什么?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297680" y="2130552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②转移方程 大的由小的推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297680" y="2478024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③初始化 边界初值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297680" y="2825496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④计算顺序 从小到大?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97680" y="3172968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⑤答案在哪? dp[n]?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955279" y="1280160"/>
            <a:ext cx="3474720" cy="347472"/>
          </a:xfrm>
          <a:prstGeom prst="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028431" y="1298448"/>
            <a:ext cx="3328416" cy="30175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400" b="1">
                <a:solidFill>
                  <a:srgbClr val="FFFFFF"/>
                </a:solidFill>
                <a:latin typeface="Microsoft YaHei"/>
              </a:defRPr>
            </a:pPr>
            <a:r>
              <a:t>DP入门例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046719" y="1783080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爬楼梯: dp[i]=dp[i-1]+dp[i-2]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046719" y="2130552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最大子段和: dp[i]=max(dp[i-1]+a[i],a[i])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046719" y="2478024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硬币: dp[i]=min(dp[i-c]+1)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046719" y="2825496"/>
            <a:ext cx="3291840" cy="3291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000" b="0">
                <a:solidFill>
                  <a:srgbClr val="2C3E50"/>
                </a:solidFill>
                <a:latin typeface="Microsoft YaHei"/>
              </a:defRPr>
            </a:pPr>
            <a:r>
              <a:t>空间优化: 滚动变量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3657600"/>
            <a:ext cx="11247120" cy="18288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48640" y="3840480"/>
            <a:ext cx="10972800" cy="3200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💡 DP本质: 将"搜索所有可能"变为"有记忆的递推"。核心是状态定义和转移方程的推导。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48640" y="429768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95A5A6"/>
                </a:solidFill>
                <a:latin typeface="Microsoft YaHei"/>
              </a:defRPr>
            </a:pPr>
            <a:r>
              <a:t>课后练习: ① 爬楼梯 (手推) ② 洛谷 P1115 最大子段和 ③ LeetCode 322 零钱兑换</a:t>
            </a:r>
            <a:br/>
            <a:r>
              <a:t>下讲预告: 简单一维DP — 斐波那契DP · 爬楼梯 · 最大子段和 · LIS最长上升子序列 O(n²)!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