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A3C6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6803136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914400" y="1645920"/>
            <a:ext cx="54864" cy="4114800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1371600" y="1828800"/>
            <a:ext cx="1005840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4400" b="1">
                <a:solidFill>
                  <a:srgbClr val="FFFFFF"/>
                </a:solidFill>
                <a:latin typeface="Microsoft YaHei"/>
              </a:defRPr>
            </a:pPr>
            <a:r>
              <a:t>背包问题(一)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371600" y="2834640"/>
            <a:ext cx="10058400" cy="5486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2000" b="0">
                <a:solidFill>
                  <a:srgbClr val="3D7ED8"/>
                </a:solidFill>
                <a:latin typeface="Microsoft YaHei"/>
              </a:defRPr>
            </a:pPr>
            <a:r>
              <a:t>0/1 背包 · 完全背包 · 滚动数组优化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371600" y="3566160"/>
            <a:ext cx="1005840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600" b="0">
                <a:solidFill>
                  <a:srgbClr val="95A5A6"/>
                </a:solidFill>
                <a:latin typeface="Microsoft YaHei"/>
              </a:defRPr>
            </a:pPr>
            <a:r>
              <a:t>CSP-J 入门级  ·  难度 5  ·  NOI 2025 大纲  ·  PPT 56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371600" y="4389120"/>
            <a:ext cx="10058400" cy="7315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400" b="0">
                <a:solidFill>
                  <a:srgbClr val="95A5A6"/>
                </a:solidFill>
                <a:latin typeface="Microsoft YaHei"/>
              </a:defRPr>
            </a:pPr>
            <a:r>
              <a:t>学习目标: 掌握0/1背包和完全背包的DP解法 / 理解正序和逆序的区别 / 学会滚动数组优化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A3C6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6803136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914400" y="1828800"/>
            <a:ext cx="1033272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defRPr sz="5200" b="1">
                <a:solidFill>
                  <a:srgbClr val="FFFFFF"/>
                </a:solidFill>
                <a:latin typeface="Microsoft YaHei"/>
              </a:defRPr>
            </a:pPr>
            <a:r>
              <a:t>谢谢!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14400" y="2834640"/>
            <a:ext cx="10332720" cy="6400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defRPr sz="2400" b="0">
                <a:solidFill>
                  <a:srgbClr val="3D7ED8"/>
                </a:solidFill>
                <a:latin typeface="Microsoft YaHei"/>
              </a:defRPr>
            </a:pPr>
            <a:r>
              <a:t>下一讲: 背包问题(二) — 多重背包与混合背包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14400" y="3657600"/>
            <a:ext cx="1033272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defRPr sz="1600" b="0">
                <a:solidFill>
                  <a:srgbClr val="95A5A6"/>
                </a:solidFill>
                <a:latin typeface="Microsoft YaHei"/>
              </a:defRPr>
            </a:pPr>
            <a:r>
              <a:t>PPT 57 — 多重背包(二进制拆分) · 混合背包 · 分组背包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5029200"/>
            <a:ext cx="1033272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defRPr sz="1400" b="0">
                <a:solidFill>
                  <a:srgbClr val="95A5A6"/>
                </a:solidFill>
                <a:latin typeface="Microsoft YaHei"/>
              </a:defRPr>
            </a:pPr>
            <a:r>
              <a:t>CSP-J 入门级  ·  NOI 2025 大纲  ·  PPT 56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64592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本讲内容概览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58368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背包(一) — 四大核心主题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097280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56</a:t>
            </a:r>
          </a:p>
        </p:txBody>
      </p:sp>
      <p:sp>
        <p:nvSpPr>
          <p:cNvPr id="7" name="Oval 6"/>
          <p:cNvSpPr/>
          <p:nvPr/>
        </p:nvSpPr>
        <p:spPr>
          <a:xfrm>
            <a:off x="914400" y="1188720"/>
            <a:ext cx="365760" cy="365760"/>
          </a:xfrm>
          <a:prstGeom prst="ellipse">
            <a:avLst/>
          </a:prstGeom>
          <a:solidFill>
            <a:srgbClr val="2B5C9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none"/>
          <a:lstStyle/>
          <a:p>
            <a:pPr algn="ctr">
              <a:defRPr sz="1100" b="1">
                <a:solidFill>
                  <a:srgbClr val="FFFFFF"/>
                </a:solidFill>
                <a:latin typeface="Microsoft YaHei"/>
              </a:defRPr>
            </a:pPr>
            <a:r>
              <a:t>1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371600" y="1188720"/>
            <a:ext cx="100584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500" b="1">
                <a:solidFill>
                  <a:srgbClr val="2B5C9E"/>
                </a:solidFill>
                <a:latin typeface="Microsoft YaHei"/>
              </a:defRPr>
            </a:pPr>
            <a:r>
              <a:t>背包问题模型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371600" y="1444752"/>
            <a:ext cx="1005840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900" b="0">
                <a:solidFill>
                  <a:srgbClr val="95A5A6"/>
                </a:solidFill>
                <a:latin typeface="Microsoft YaHei"/>
              </a:defRPr>
            </a:pPr>
            <a:r>
              <a:t>N个物品,容量M / 选还是不选?</a:t>
            </a:r>
          </a:p>
        </p:txBody>
      </p:sp>
      <p:sp>
        <p:nvSpPr>
          <p:cNvPr id="10" name="Oval 9"/>
          <p:cNvSpPr/>
          <p:nvPr/>
        </p:nvSpPr>
        <p:spPr>
          <a:xfrm>
            <a:off x="914400" y="2103120"/>
            <a:ext cx="365760" cy="365760"/>
          </a:xfrm>
          <a:prstGeom prst="ellipse">
            <a:avLst/>
          </a:prstGeom>
          <a:solidFill>
            <a:srgbClr val="27AE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none"/>
          <a:lstStyle/>
          <a:p>
            <a:pPr algn="ctr">
              <a:defRPr sz="1100" b="1">
                <a:solidFill>
                  <a:srgbClr val="FFFFFF"/>
                </a:solidFill>
                <a:latin typeface="Microsoft YaHei"/>
              </a:defRPr>
            </a:pPr>
            <a:r>
              <a:t>2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371600" y="2103120"/>
            <a:ext cx="100584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500" b="1">
                <a:solidFill>
                  <a:srgbClr val="27AE60"/>
                </a:solidFill>
                <a:latin typeface="Microsoft YaHei"/>
              </a:defRPr>
            </a:pPr>
            <a:r>
              <a:t>0/1 背包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371600" y="2359152"/>
            <a:ext cx="1005840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900" b="0">
                <a:solidFill>
                  <a:srgbClr val="95A5A6"/>
                </a:solidFill>
                <a:latin typeface="Microsoft YaHei"/>
              </a:defRPr>
            </a:pPr>
            <a:r>
              <a:t>每物品1件 / 逆序循环 / 滚动优化</a:t>
            </a:r>
          </a:p>
        </p:txBody>
      </p:sp>
      <p:sp>
        <p:nvSpPr>
          <p:cNvPr id="13" name="Oval 12"/>
          <p:cNvSpPr/>
          <p:nvPr/>
        </p:nvSpPr>
        <p:spPr>
          <a:xfrm>
            <a:off x="914400" y="3017520"/>
            <a:ext cx="365760" cy="365760"/>
          </a:xfrm>
          <a:prstGeom prst="ellipse">
            <a:avLst/>
          </a:prstGeom>
          <a:solidFill>
            <a:srgbClr val="E86A1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none"/>
          <a:lstStyle/>
          <a:p>
            <a:pPr algn="ctr">
              <a:defRPr sz="1100" b="1">
                <a:solidFill>
                  <a:srgbClr val="FFFFFF"/>
                </a:solidFill>
                <a:latin typeface="Microsoft YaHei"/>
              </a:defRPr>
            </a:pPr>
            <a:r>
              <a:t>3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371600" y="3017520"/>
            <a:ext cx="100584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500" b="1">
                <a:solidFill>
                  <a:srgbClr val="E86A17"/>
                </a:solidFill>
                <a:latin typeface="Microsoft YaHei"/>
              </a:defRPr>
            </a:pPr>
            <a:r>
              <a:t>完全背包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371600" y="3273552"/>
            <a:ext cx="1005840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900" b="0">
                <a:solidFill>
                  <a:srgbClr val="95A5A6"/>
                </a:solidFill>
                <a:latin typeface="Microsoft YaHei"/>
              </a:defRPr>
            </a:pPr>
            <a:r>
              <a:t>每物品无限件 / 正序循环 / 与0/1的区别</a:t>
            </a:r>
          </a:p>
        </p:txBody>
      </p:sp>
      <p:sp>
        <p:nvSpPr>
          <p:cNvPr id="16" name="Oval 15"/>
          <p:cNvSpPr/>
          <p:nvPr/>
        </p:nvSpPr>
        <p:spPr>
          <a:xfrm>
            <a:off x="914400" y="3931920"/>
            <a:ext cx="365760" cy="365760"/>
          </a:xfrm>
          <a:prstGeom prst="ellipse">
            <a:avLst/>
          </a:prstGeom>
          <a:solidFill>
            <a:srgbClr val="C0392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none"/>
          <a:lstStyle/>
          <a:p>
            <a:pPr algn="ctr">
              <a:defRPr sz="1100" b="1">
                <a:solidFill>
                  <a:srgbClr val="FFFFFF"/>
                </a:solidFill>
                <a:latin typeface="Microsoft YaHei"/>
              </a:defRPr>
            </a:pPr>
            <a:r>
              <a:t>4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371600" y="3931920"/>
            <a:ext cx="100584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500" b="1">
                <a:solidFill>
                  <a:srgbClr val="C0392B"/>
                </a:solidFill>
                <a:latin typeface="Microsoft YaHei"/>
              </a:defRPr>
            </a:pPr>
            <a:r>
              <a:t>对照与总结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371600" y="4187952"/>
            <a:ext cx="1005840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900" b="0">
                <a:solidFill>
                  <a:srgbClr val="95A5A6"/>
                </a:solidFill>
                <a:latin typeface="Microsoft YaHei"/>
              </a:defRPr>
            </a:pPr>
            <a:r>
              <a:t>正序vs逆序/二维vs一维/模版对比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64592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0/1 背包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58368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每个物品选或不选 — 二维DP经典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097280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56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8640" y="1188720"/>
            <a:ext cx="5486400" cy="18288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2C3E50"/>
                </a:solidFill>
                <a:latin typeface="Microsoft YaHei"/>
              </a:defRPr>
            </a:pPr>
            <a:r>
              <a:t>DP五步法: ① dp[i][j]=前i个物品,容量j时的最大价值</a:t>
            </a:r>
            <a:br/>
            <a:r>
              <a:t>② dp[i][j]=max(dp[i-1][j], dp[i-1][j-w[i]]+v[i])</a:t>
            </a:r>
            <a:br/>
            <a:r>
              <a:t>  (不选第i个) 或 (选第i个, 前提j&gt;=w[i])</a:t>
            </a:r>
            <a:br/>
            <a:r>
              <a:t>③ dp[0][*]=0, dp[*][0]=0</a:t>
            </a:r>
            <a:br/>
            <a:r>
              <a:t>④ for(i=1..N) for(j=0..M) — 二维正序</a:t>
            </a:r>
            <a:br/>
            <a:r>
              <a:t>⑤ 答案=dp[N][M]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6217920" y="1188720"/>
            <a:ext cx="5486400" cy="3835400"/>
          </a:xfrm>
          <a:prstGeom prst="roundRect">
            <a:avLst/>
          </a:prstGeom>
          <a:solidFill>
            <a:srgbClr val="282C34"/>
          </a:solidFill>
          <a:ln w="12700">
            <a:solidFill>
              <a:srgbClr val="3E445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01600" rIns="101600" tIns="63500" bIns="63500"/>
          <a:lstStyle/>
          <a:p>
            <a:pPr algn="ctr"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// 0/1背包 — 二维DP O(N*M)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int N, M, w[1005], v[1005];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int dp[1005][1005];          // 空间O(N*M)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for (int i=1; i&lt;=N; i++)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    for (int j=0; j&lt;=M; j++) {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        dp[i][j]=dp[i-1][j]; // 不选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        if(j&gt;=w[i])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            dp[i][j]=max(dp[i][j],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                dp[i-1][j-w[i]]+v[i]);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    }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cout &lt;&lt; dp[N][M] &lt;&lt; endl;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// 滚动优化: dp[j]一维, j从大到小!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int dp2[M+1]={0};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for(int i=1;i&lt;=N;i++)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    for(int j=M;j&gt;=w[i];j--)  // ★倒序!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        dp2[j]=max(dp2[j],dp2[j-w[i]]+v[i]);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48640" y="3291840"/>
            <a:ext cx="5486400" cy="22860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C0392B"/>
                </a:solidFill>
                <a:latin typeface="Microsoft YaHei"/>
              </a:defRPr>
            </a:pPr>
            <a:r>
              <a:t>🔑 为什么要逆序?</a:t>
            </a:r>
            <a:br/>
            <a:r>
              <a:t>因为dp[j-w[i]]来自上一行(i-1行), 如果我们顺序做,</a:t>
            </a:r>
            <a:br/>
            <a:r>
              <a:t>dp[j-w[i]]可能刚刚被这一行(i行)更新过 → 物品被重复选!</a:t>
            </a:r>
            <a:br/>
            <a:r>
              <a:t>逆序保证dp[j-w[i]]读取的是"上一个物品"的值 → 每物品只选一次。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64592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完全背包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58368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每件物品无限件 — 正序循环!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097280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56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8640" y="1188720"/>
            <a:ext cx="5486400" cy="18288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2C3E50"/>
                </a:solidFill>
                <a:latin typeface="Microsoft YaHei"/>
              </a:defRPr>
            </a:pPr>
            <a:r>
              <a:t>与0/1背包的区别: 每个物品可以选无限次。</a:t>
            </a:r>
            <a:br/>
            <a:r>
              <a:t>转移方程不变: dp[j]=max(dp[j], dp[j-w[i]]+v[i])</a:t>
            </a:r>
            <a:br/>
            <a:r>
              <a:t>但循环方向变了: **正序** (从小到大)!</a:t>
            </a:r>
            <a:br/>
            <a:br/>
            <a:r>
              <a:t>为什么正序就可以无限选?</a:t>
            </a:r>
            <a:br/>
            <a:r>
              <a:t>dp[j-w[i]]可能是被"同一个物品"更新过的 → 选多次!</a:t>
            </a:r>
            <a:br/>
            <a:r>
              <a:t>正序=允许重复使用 → 完全背包</a:t>
            </a:r>
            <a:br/>
            <a:r>
              <a:t>逆序=禁止重复使用 → 0/1背包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6217920" y="1188720"/>
            <a:ext cx="5486400" cy="3632200"/>
          </a:xfrm>
          <a:prstGeom prst="roundRect">
            <a:avLst/>
          </a:prstGeom>
          <a:solidFill>
            <a:srgbClr val="282C34"/>
          </a:solidFill>
          <a:ln w="12700">
            <a:solidFill>
              <a:srgbClr val="3E445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01600" rIns="101600" tIns="63500" bIns="63500"/>
          <a:lstStyle/>
          <a:p>
            <a:pPr algn="ctr"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// 完全背包 — 一维DP正序 O(N*M)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int N, M, w[1005], v[1005];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int dp[M+1] = {0};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for (int i = 1; i &lt;= N; i++)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    for (int j = w[i]; j &lt;= M; j++)  // ★ 正序!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        dp[j] = max(dp[j], dp[j-w[i]] + v[i]);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cout &lt;&lt; dp[M] &lt;&lt; endl;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// 对比 0/1背包 (反序):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// for (j=M; j&gt;=w[i]; j--)    // ★ 逆序!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// 一句话总结: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// 0/1背包=逆序 (防重复选)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// 完全背包=正序 (允许多次选)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// 其余部分完全相同!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48640" y="3291840"/>
            <a:ext cx="10972800" cy="22860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27AE60"/>
                </a:solidFill>
                <a:latin typeface="Microsoft YaHei"/>
              </a:defRPr>
            </a:pPr>
            <a:r>
              <a:t>💡 CSP-J 重点: 0/1背包是最常考的DP模型之一。完全背包出现的频率低一些, 但掌握正/逆序的区别对理解DP很有帮助。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64592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0/1背包 — 滚动数组优化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58368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二维→一维: 压缩dp的第一维, 空间从O(N*M)降到O(M)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097280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56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8640" y="1188720"/>
            <a:ext cx="5486400" cy="18288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2C3E50"/>
                </a:solidFill>
                <a:latin typeface="Microsoft YaHei"/>
              </a:defRPr>
            </a:pPr>
            <a:r>
              <a:t>二维DP的问题: dp[N][M] — N和M都是10^5时, 内存=10^10=100GB! 完全不可能。</a:t>
            </a:r>
            <a:br/>
            <a:r>
              <a:t>但观察转移方程: dp[i][j]只依赖于dp[i-1][...] (前一行) → 只需保留上一行!</a:t>
            </a:r>
            <a:br/>
            <a:br/>
            <a:r>
              <a:t>滚动优化: 用一维数组dp[j]代替dp[i][j], 每次循环覆盖旧值。</a:t>
            </a:r>
            <a:br/>
            <a:r>
              <a:t>关键: j必须从大到小 (逆序) — 否则会读取到"本行已更新"的值!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6217920" y="1188720"/>
            <a:ext cx="5486400" cy="3225800"/>
          </a:xfrm>
          <a:prstGeom prst="roundRect">
            <a:avLst/>
          </a:prstGeom>
          <a:solidFill>
            <a:srgbClr val="282C34"/>
          </a:solidFill>
          <a:ln w="12700">
            <a:solidFill>
              <a:srgbClr val="3E445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01600" rIns="101600" tIns="63500" bIns="63500"/>
          <a:lstStyle/>
          <a:p>
            <a:pPr algn="ctr"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// 0/1背包 — 滚动优化 (推荐写法)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int dp[100005] = {0};  // dp[j]=容量j下的最大价值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for (int i = 1; i &lt;= N; i++)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    for (int j = M; j &gt;= w[i]; j--)   // ★ 逆序!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        dp[j] = max(dp[j], dp[j-w[i]] + v[i]);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cout &lt;&lt; dp[M] &lt;&lt; endl;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// 空间: O(N*M)→O(M), 时间: O(N*M) 不变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// CSP-J必用滚动优化! 二维数组一般开不下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// 为什么逆序? — 看下面这个错误例子: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// 如果正序: dp[j-w[i]]可能刚被物品i更新 →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// 物品i被选了多次 → 变成了完全背包!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48640" y="3291840"/>
            <a:ext cx="5486400" cy="22860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C0392B"/>
                </a:solidFill>
                <a:latin typeface="Microsoft YaHei"/>
              </a:defRPr>
            </a:pPr>
            <a:r>
              <a:t>💡 逆序的核心: 保证dp[j-w[i]]是"上一轮"的值 (还没有被物品i更新过)。正序=物品i可以重复选=完全背包。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64592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经典例题精讲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58368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背包问题 — CSP-J 常考题型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097280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56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548640" y="1188720"/>
            <a:ext cx="5303520" cy="2560320"/>
          </a:xfrm>
          <a:prstGeom prst="roundRect">
            <a:avLst/>
          </a:prstGeom>
          <a:solidFill>
            <a:srgbClr val="D6EAF8"/>
          </a:solidFill>
          <a:ln w="12700">
            <a:solidFill>
              <a:srgbClr val="DEE2E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731520" y="1261872"/>
            <a:ext cx="4937760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700" b="1">
                <a:solidFill>
                  <a:srgbClr val="2B5C9E"/>
                </a:solidFill>
                <a:latin typeface="Microsoft YaHei"/>
              </a:defRPr>
            </a:pPr>
            <a:r>
              <a:t>例题1: 洛谷 P1048 采药 (0/1背包)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22960" y="1645920"/>
            <a:ext cx="4754880" cy="5257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经典0/1背包模板题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22960" y="2171700"/>
            <a:ext cx="4754880" cy="5257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N&lt;100, M&lt;1000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822960" y="2697480"/>
            <a:ext cx="4754880" cy="5257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二维DP或一维滚动均可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22960" y="3223260"/>
            <a:ext cx="4754880" cy="5257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必刷: 0/1背包入门第一题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6217920" y="1188720"/>
            <a:ext cx="5303520" cy="2560320"/>
          </a:xfrm>
          <a:prstGeom prst="roundRect">
            <a:avLst/>
          </a:prstGeom>
          <a:solidFill>
            <a:srgbClr val="D5F5E3"/>
          </a:solidFill>
          <a:ln w="12700">
            <a:solidFill>
              <a:srgbClr val="DEE2E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6400800" y="1261872"/>
            <a:ext cx="4937760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700" b="1">
                <a:solidFill>
                  <a:srgbClr val="27AE60"/>
                </a:solidFill>
                <a:latin typeface="Microsoft YaHei"/>
              </a:defRPr>
            </a:pPr>
            <a:r>
              <a:t>例题2: 洛谷 P1616 疯狂的采药 (完全背包)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492240" y="1645920"/>
            <a:ext cx="4754880" cy="5257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每株草药可以无限采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492240" y="2171700"/>
            <a:ext cx="4754880" cy="5257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正序循环即可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492240" y="2697480"/>
            <a:ext cx="4754880" cy="5257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注意用long long (大数据)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492240" y="3223260"/>
            <a:ext cx="4754880" cy="5257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0/1背包的兄弟题 — 只改循环方向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548640" y="4114800"/>
            <a:ext cx="10972800" cy="1371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2B5C9E"/>
                </a:solidFill>
                <a:latin typeface="Microsoft YaHei"/>
              </a:defRPr>
            </a:pPr>
            <a:r>
              <a:t>💡 这两题是背包问题的"孪生子" — 代码几乎一样, 只有循环方向不同! 建议一起练习, 体会正序vs逆序的区别。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64592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更多经典例题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58368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背包问题变体与拓展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097280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56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548640" y="1188720"/>
            <a:ext cx="5303520" cy="2286000"/>
          </a:xfrm>
          <a:prstGeom prst="roundRect">
            <a:avLst/>
          </a:prstGeom>
          <a:solidFill>
            <a:srgbClr val="D6EAF8"/>
          </a:solidFill>
          <a:ln w="12700">
            <a:solidFill>
              <a:srgbClr val="DEE2E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731520" y="1261872"/>
            <a:ext cx="4937760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700" b="1">
                <a:solidFill>
                  <a:srgbClr val="E86A17"/>
                </a:solidFill>
                <a:latin typeface="Microsoft YaHei"/>
              </a:defRPr>
            </a:pPr>
            <a:r>
              <a:t>例题3: 洛谷 P1060 开心的金明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22960" y="1645920"/>
            <a:ext cx="475488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0/1背包变体: 价值=价格*重要度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22960" y="2103120"/>
            <a:ext cx="475488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转移: dp[j]=max(dp[j],dp[j-p]+p*w)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822960" y="2560320"/>
            <a:ext cx="475488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本质还是0/1, 只是v定义变了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22960" y="3017520"/>
            <a:ext cx="475488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经典NOIP普及组题目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6217920" y="1188720"/>
            <a:ext cx="5303520" cy="2286000"/>
          </a:xfrm>
          <a:prstGeom prst="roundRect">
            <a:avLst/>
          </a:prstGeom>
          <a:solidFill>
            <a:srgbClr val="FAD9D7"/>
          </a:solidFill>
          <a:ln w="12700">
            <a:solidFill>
              <a:srgbClr val="DEE2E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6400800" y="1261872"/>
            <a:ext cx="4937760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700" b="1">
                <a:solidFill>
                  <a:srgbClr val="C0392B"/>
                </a:solidFill>
                <a:latin typeface="Microsoft YaHei"/>
              </a:defRPr>
            </a:pPr>
            <a:r>
              <a:t>例题4: 洛谷 P1164 小A点菜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492240" y="1645920"/>
            <a:ext cx="475488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0/1背包计数: 求恰好花完M元的方案数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492240" y="2103120"/>
            <a:ext cx="475488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dp[j]=(dp[j]+dp[j-a[i]])%MOD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492240" y="2560320"/>
            <a:ext cx="475488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dp[0]=1 (花0元有1种方案)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492240" y="3017520"/>
            <a:ext cx="475488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计数型用加法, 最值型用max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548640" y="3840480"/>
            <a:ext cx="10972800" cy="18288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27AE60"/>
                </a:solidFill>
                <a:latin typeface="Microsoft YaHei"/>
              </a:defRPr>
            </a:pPr>
            <a:r>
              <a:t>📊 背包DP的两种基本类型: 最值型 (max/min) 和 计数型 (加法)。转移方程的运算符不同, 但DP框架相同。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64592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背包问题: DP vs 贪心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58368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为什么背包不能用贪心? — 必须用DP的原因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097280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56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8640" y="1188720"/>
            <a:ext cx="5943600" cy="22860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2C3E50"/>
                </a:solidFill>
                <a:latin typeface="Microsoft YaHei"/>
              </a:defRPr>
            </a:pPr>
            <a:r>
              <a:t>很多人直觉: "优先选性价比高的 (v/w)" — 这是贪心, 但是错的!</a:t>
            </a:r>
            <a:br/>
            <a:br/>
            <a:r>
              <a:t>反例: 背包容量10, 物品: 钻石(6,5)=[重量6,价值5], 黄金(5,5), 白银(5,5)</a:t>
            </a:r>
            <a:br/>
            <a:r>
              <a:t>  贪心(性价比): 钻石 v/w=0.83, 黄金 v/w=1.0, 白银 v/w=1.0</a:t>
            </a:r>
            <a:br/>
            <a:r>
              <a:t>  贪心选: 黄金+白银 = 重量10, 价值10 ✓</a:t>
            </a:r>
            <a:br/>
            <a:br/>
            <a:r>
              <a:t>反例2: 背包容量10, 物品: (6,9), (5,5), (5,5)</a:t>
            </a:r>
            <a:br/>
            <a:r>
              <a:t>  贪心选(6,9): v/w=1.5 → 选它! 剩下容量4, 不能再选其他</a:t>
            </a:r>
            <a:br/>
            <a:r>
              <a:t>  总价值=9。但最优: (5,5)+(5,5)=10 &gt; 9!</a:t>
            </a:r>
            <a:br/>
            <a:br/>
            <a:r>
              <a:t>贪心失败原因: 没有"回头路"。选了性价比高的, 但剩余空间凑不足更好的组合。</a:t>
            </a:r>
            <a:br/>
            <a:r>
              <a:t>DP考虑所有组合 → 保证全局最优。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400800" y="1188720"/>
            <a:ext cx="5303520" cy="2743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C0392B"/>
                </a:solidFill>
                <a:latin typeface="Microsoft YaHei"/>
              </a:defRPr>
            </a:pPr>
            <a:r>
              <a:t>📊 DP vs 贪心在背包问题:</a:t>
            </a:r>
            <a:br/>
            <a:br/>
            <a:r>
              <a:t>  贪心适用: 部分背包 (物品可分割) →</a:t>
            </a:r>
            <a:br/>
            <a:r>
              <a:t>  按v/w排序, 依次取, 最后切一块</a:t>
            </a:r>
            <a:br/>
            <a:br/>
            <a:r>
              <a:t>  贪心不适用: 0/1背包 (物品不可分割) →</a:t>
            </a:r>
            <a:br/>
            <a:r>
              <a:t>  必须用DP!</a:t>
            </a:r>
            <a:br/>
            <a:br/>
            <a:r>
              <a:t>  完全背包: 也是DP解</a:t>
            </a:r>
            <a:br/>
            <a:r>
              <a:t>  虽然看似"无限取"像贪心场景,</a:t>
            </a:r>
            <a:br/>
            <a:r>
              <a:t>  但物品不可分割仍需要DP</a:t>
            </a:r>
            <a:br/>
            <a:br/>
            <a:r>
              <a:t>💡 部分背包问题在PPT 35-36讲过,</a:t>
            </a:r>
            <a:br/>
            <a:r>
              <a:t>  那时用的是贪心法。</a:t>
            </a:r>
            <a:br/>
            <a:r>
              <a:t>  现在学的0/1背包必须用DP!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64592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本讲知识小结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58368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背包(一) — 核心知识全景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097280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56</a:t>
            </a:r>
          </a:p>
        </p:txBody>
      </p:sp>
      <p:sp>
        <p:nvSpPr>
          <p:cNvPr id="7" name="Rectangle 6"/>
          <p:cNvSpPr/>
          <p:nvPr/>
        </p:nvSpPr>
        <p:spPr>
          <a:xfrm>
            <a:off x="457200" y="1188720"/>
            <a:ext cx="3474720" cy="347472"/>
          </a:xfrm>
          <a:prstGeom prst="rect">
            <a:avLst/>
          </a:prstGeom>
          <a:solidFill>
            <a:srgbClr val="2B5C9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530352" y="1207008"/>
            <a:ext cx="3328416" cy="30175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defRPr sz="1300" b="1">
                <a:solidFill>
                  <a:srgbClr val="FFFFFF"/>
                </a:solidFill>
                <a:latin typeface="Microsoft YaHei"/>
              </a:defRPr>
            </a:pPr>
            <a:r>
              <a:t>0/1背包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48640" y="1645920"/>
            <a:ext cx="3291840" cy="34747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每件1次, 逆序循环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48640" y="2011680"/>
            <a:ext cx="3291840" cy="34747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dp[j]=max(dp[j],dp[j-w]+v)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48640" y="2377440"/>
            <a:ext cx="3291840" cy="34747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滚动优化 O(M)空间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48640" y="2743200"/>
            <a:ext cx="3291840" cy="34747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j从M越来越小</a:t>
            </a:r>
          </a:p>
        </p:txBody>
      </p:sp>
      <p:sp>
        <p:nvSpPr>
          <p:cNvPr id="13" name="Rectangle 12"/>
          <p:cNvSpPr/>
          <p:nvPr/>
        </p:nvSpPr>
        <p:spPr>
          <a:xfrm>
            <a:off x="4206240" y="1188720"/>
            <a:ext cx="3474720" cy="347472"/>
          </a:xfrm>
          <a:prstGeom prst="rect">
            <a:avLst/>
          </a:prstGeom>
          <a:solidFill>
            <a:srgbClr val="27AE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4279392" y="1207008"/>
            <a:ext cx="3328416" cy="30175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defRPr sz="1300" b="1">
                <a:solidFill>
                  <a:srgbClr val="FFFFFF"/>
                </a:solidFill>
                <a:latin typeface="Microsoft YaHei"/>
              </a:defRPr>
            </a:pPr>
            <a:r>
              <a:t>完全背包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297680" y="1645920"/>
            <a:ext cx="3291840" cy="34747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每件无限, 正序循环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297680" y="2011680"/>
            <a:ext cx="3291840" cy="34747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dp[j]=max(dp[j],dp[j-w]+v)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297680" y="2377440"/>
            <a:ext cx="3291840" cy="34747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O(M)空间, 代码几乎相同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297680" y="2743200"/>
            <a:ext cx="3291840" cy="34747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j从小到大递增</a:t>
            </a:r>
          </a:p>
        </p:txBody>
      </p:sp>
      <p:sp>
        <p:nvSpPr>
          <p:cNvPr id="19" name="Rectangle 18"/>
          <p:cNvSpPr/>
          <p:nvPr/>
        </p:nvSpPr>
        <p:spPr>
          <a:xfrm>
            <a:off x="7955279" y="1188720"/>
            <a:ext cx="3474720" cy="347472"/>
          </a:xfrm>
          <a:prstGeom prst="rect">
            <a:avLst/>
          </a:prstGeom>
          <a:solidFill>
            <a:srgbClr val="E86A1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8028431" y="1207008"/>
            <a:ext cx="3328416" cy="30175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defRPr sz="1300" b="1">
                <a:solidFill>
                  <a:srgbClr val="FFFFFF"/>
                </a:solidFill>
                <a:latin typeface="Microsoft YaHei"/>
              </a:defRPr>
            </a:pPr>
            <a:r>
              <a:t>关键对比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8046719" y="1645920"/>
            <a:ext cx="3291840" cy="34747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正序=可重复选=完全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046719" y="2011680"/>
            <a:ext cx="3291840" cy="34747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逆序=选一次=0/1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8046719" y="2377440"/>
            <a:ext cx="3291840" cy="34747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转移方程完全一样!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8046719" y="2743200"/>
            <a:ext cx="3291840" cy="34747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区别只有循环方向!</a:t>
            </a:r>
          </a:p>
        </p:txBody>
      </p:sp>
      <p:sp>
        <p:nvSpPr>
          <p:cNvPr id="25" name="Rectangle 24"/>
          <p:cNvSpPr/>
          <p:nvPr/>
        </p:nvSpPr>
        <p:spPr>
          <a:xfrm>
            <a:off x="457200" y="3200400"/>
            <a:ext cx="11247120" cy="18288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548640" y="3383280"/>
            <a:ext cx="10972800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400" b="1">
                <a:solidFill>
                  <a:srgbClr val="1A3C6E"/>
                </a:solidFill>
                <a:latin typeface="Microsoft YaHei"/>
              </a:defRPr>
            </a:pPr>
            <a:r>
              <a:t>💡 背包DP的核心: dp[j]=max(dp[j], dp[j-w]+v)。0/1和完全的唯一区别是循环方向!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548640" y="3840480"/>
            <a:ext cx="1097280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95A5A6"/>
                </a:solidFill>
                <a:latin typeface="Microsoft YaHei"/>
              </a:defRPr>
            </a:pPr>
            <a:r>
              <a:t>课后练习: ① 洛谷 P1048 采药 ② 洛谷 P1616 疯狂的采药 ③ 洛谷 P1060 开心的金明 ④ 洛谷 P1164 小A点菜</a:t>
            </a:r>
            <a:br/>
            <a:r>
              <a:t>下讲预告: 背包问题(二) — 多重背包+二进制拆分 · 混合背包 · 分组背包!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