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Microsoft YaHei"/>
              </a:defRPr>
            </a:pPr>
            <a:r>
              <a:t>第一个C++程序：从源代码到运行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Hello World / cout与cin / 注释 / 转义字符 / 编译流程详解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入门级 · 难度系数 1-2  |  NOI 2025 大纲 · PPT 06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本讲目标：写出人生第一个C++程序，理解从源代码到可执行文件的全过程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动手写程序 — 三个入门练习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边学边练 — 每个程序都亲自敲一遍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3657600" cy="21031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26187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3D7ED8"/>
                </a:solidFill>
                <a:latin typeface="Microsoft YaHei"/>
              </a:defRPr>
            </a:pPr>
            <a:r>
              <a:t>练习 1：A + B Problem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691640"/>
            <a:ext cx="320040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输入两个整数 a 和 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1993392"/>
            <a:ext cx="320040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输出它们的和 a + 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295144"/>
            <a:ext cx="320040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2596896"/>
            <a:ext cx="320040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输入样例：3 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" y="2898648"/>
            <a:ext cx="320040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输出样例：8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74320" y="3383280"/>
            <a:ext cx="3657600" cy="863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int a, b;</a:t>
            </a:r>
          </a:p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cin &gt;&gt; a &gt;&gt; b;</a:t>
            </a:r>
          </a:p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cout &lt;&lt; a + b &lt;&lt; endl;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97680" y="1188720"/>
            <a:ext cx="3657600" cy="21031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80560" y="126187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练习 2：打印三角形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26280" y="1691640"/>
            <a:ext cx="3200400" cy="18859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输出一个 5 行的星号三角形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6280" y="1880235"/>
            <a:ext cx="3200400" cy="18859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26280" y="2068830"/>
            <a:ext cx="3200400" cy="18859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输出：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26280" y="2257425"/>
            <a:ext cx="3200400" cy="18859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*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26280" y="2446020"/>
            <a:ext cx="3200400" cy="18859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**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26280" y="2634615"/>
            <a:ext cx="3200400" cy="18859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***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26280" y="2823210"/>
            <a:ext cx="3200400" cy="18859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****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26280" y="3011805"/>
            <a:ext cx="3200400" cy="18859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*****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97680" y="3383280"/>
            <a:ext cx="3657600" cy="1320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for(int i=1; i&lt;=5; i++){</a:t>
            </a:r>
          </a:p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  for(int j=1; j&lt;=i; j++)</a:t>
            </a:r>
          </a:p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    cout &lt;&lt; "*";</a:t>
            </a:r>
          </a:p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  cout &lt;&lt; endl;</a:t>
            </a:r>
          </a:p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321040" y="1188720"/>
            <a:ext cx="3657600" cy="21031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503920" y="126187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练习 3：自我介绍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49640" y="1691640"/>
            <a:ext cx="320040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输入姓名和年龄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49640" y="1943100"/>
            <a:ext cx="320040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输出一句问候语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549640" y="2194560"/>
            <a:ext cx="320040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49640" y="2446020"/>
            <a:ext cx="320040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输入：XiaoMing 15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49640" y="2697480"/>
            <a:ext cx="320040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输出：Hello, XiaoMing!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549640" y="2948940"/>
            <a:ext cx="320040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     You are 15.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8321040" y="3383280"/>
            <a:ext cx="3657600" cy="1549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string name; int age;</a:t>
            </a:r>
          </a:p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cin &gt;&gt; name &gt;&gt; age;</a:t>
            </a:r>
          </a:p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cout &lt;&lt; "Hello, " &lt;&lt; name</a:t>
            </a:r>
          </a:p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     &lt;&lt; "!" &lt;&lt; endl;</a:t>
            </a:r>
          </a:p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cout &lt;&lt; "You are "</a:t>
            </a:r>
          </a:p>
          <a:p>
            <a:pPr algn="l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     &lt;&lt; age &lt;&lt; "." &lt;&lt; endl;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1520" y="585216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💡 建议：在洛谷(luogu.com.cn)上搜索"P1001 A+B Problem"练手。提交代码体验 AC（Accepted）的成就感！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第一个C++程序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📝 程序结构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192024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main函数 = 程序入口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242316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{ } 包围代码块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" y="292608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每条语句以 ; 结尾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040" y="34290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// 单行 /* */ 多行注释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0040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📤 输出 cout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91840" y="192024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cout &lt;&lt; 内容 &lt;&lt; endl;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91840" y="242316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链式调用：(cout&lt;&lt;A)&lt;&lt;B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91840" y="292608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endl = 换行+刷新缓冲区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1840" y="34290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\n 只换行（更快）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7220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📥 输入 cin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63640" y="192024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cin &gt;&gt; 变量;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63640" y="242316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空格/换行自动分隔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63640" y="292608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getline(cin,s) 读整行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63640" y="34290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scanf 需要 &amp; 取地址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14400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⚙️ 编译流程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35440" y="192024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预处理(展开#)→编译(汇编)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35440" y="242316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→汇编(机器码)→链接(exe)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35440" y="292608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常见错误：缺分号/括号/头文件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235440" y="34290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g++ -std=c++14 -o pro src.cpp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8463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C0392B"/>
                </a:solidFill>
                <a:latin typeface="Microsoft YaHei"/>
              </a:defRPr>
            </a:pPr>
            <a:r>
              <a:t>📌 最重要的习惯：每写一段代码就编译运行一次，不要等全部写完再编译！小步快跑，及时纠错。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下一讲：变量、常量与基本数据类型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07 — int / long long / float / double / char / bool 详解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 — 迈出 C++ 编程的第一步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06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371600"/>
            <a:ext cx="502920" cy="50292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1389888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C++ 程序的基本结构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166420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main函数 / 花括号 / 分号 / 注释 / 代码块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423160"/>
            <a:ext cx="502920" cy="50292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2441448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Hello World 程序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5920" y="271576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cout 输出 / endl 换行 / 程序逐行解析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474720"/>
            <a:ext cx="502920" cy="50292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3493008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cout 与 cin 详解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376732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标准输入输出流 / 链式调用 / 格式化输出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4526279"/>
            <a:ext cx="502920" cy="50292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45920" y="4544567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转义字符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45920" y="4818887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\n / \t / \\ / \" 等特殊字符的使用</a:t>
            </a:r>
          </a:p>
        </p:txBody>
      </p:sp>
      <p:sp>
        <p:nvSpPr>
          <p:cNvPr id="19" name="Oval 18"/>
          <p:cNvSpPr/>
          <p:nvPr/>
        </p:nvSpPr>
        <p:spPr>
          <a:xfrm>
            <a:off x="914400" y="5577840"/>
            <a:ext cx="502920" cy="50292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45920" y="5596128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编译全过程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5920" y="587044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预处理→编译→汇编→链接 四阶段图解 + 常见错误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C++ 程序的基本结构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main 函数 / 花括号 / 分号 / 注释 — 构成程序的最小单元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280160"/>
            <a:ext cx="5029200" cy="2108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// 最小的 C++ 程序框架</a:t>
            </a:r>
          </a:p>
          <a:p>
            <a:pPr algn="l"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#include &lt;iostream&gt;</a:t>
            </a:r>
          </a:p>
          <a:p>
            <a:pPr algn="l"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using namespace std;</a:t>
            </a:r>
          </a:p>
          <a:p>
            <a:pPr algn="l"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    // 你的代码写在这里</a:t>
            </a:r>
          </a:p>
          <a:p>
            <a:pPr algn="l"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 algn="l"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0" y="1280160"/>
            <a:ext cx="576072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程序要素逐行解析：</a:t>
            </a:r>
            <a:br/>
            <a:br/>
            <a:r>
              <a:t>1. // ... — 单行注释，编译器忽略</a:t>
            </a:r>
            <a:br/>
            <a:r>
              <a:t>    /* ... */ — 多行注释</a:t>
            </a:r>
            <a:br/>
            <a:br/>
            <a:r>
              <a:t>2. #include &lt;iostream&gt;</a:t>
            </a:r>
            <a:br/>
            <a:r>
              <a:t>   引入输入输出流的头文件</a:t>
            </a:r>
            <a:br/>
            <a:r>
              <a:t>   # 开头的行是预处理指令</a:t>
            </a:r>
            <a:br/>
            <a:br/>
            <a:r>
              <a:t>3. using namespace std;</a:t>
            </a:r>
            <a:br/>
            <a:r>
              <a:t>   使用标准命名空间</a:t>
            </a:r>
            <a:br/>
            <a:br/>
            <a:r>
              <a:t>4. int main() { ... }</a:t>
            </a:r>
            <a:br/>
            <a:r>
              <a:t>   主函数，程序的唯一入口</a:t>
            </a:r>
            <a:br/>
            <a:r>
              <a:t>   int 表示返回整数类型</a:t>
            </a:r>
            <a:br/>
            <a:r>
              <a:t>   操作系统根据返回值判断</a:t>
            </a:r>
            <a:br/>
            <a:r>
              <a:t>   程序是否正常结束</a:t>
            </a:r>
            <a:br/>
            <a:br/>
            <a:r>
              <a:t>5. return 0;</a:t>
            </a:r>
            <a:br/>
            <a:r>
              <a:t>   返回 0 表示程序正常结束</a:t>
            </a:r>
            <a:br/>
            <a:br/>
            <a:r>
              <a:t>6. 每条语句以分号 ; 结尾</a:t>
            </a:r>
            <a:br/>
            <a:r>
              <a:t>   花括号 { } 包围代码块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Hello, World! — 你的第一个程序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世界上最著名的程序 — 每个程序员的起点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188720"/>
            <a:ext cx="5486400" cy="195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500">
                <a:solidFill>
                  <a:srgbClr val="FFFFFF"/>
                </a:solidFill>
                <a:latin typeface="Consolas"/>
              </a:defRPr>
            </a:pPr>
            <a:r>
              <a:t>#include &lt;iostream&gt;</a:t>
            </a:r>
          </a:p>
          <a:p>
            <a:pPr algn="l">
              <a:spcAft>
                <a:spcPts val="100"/>
              </a:spcAft>
              <a:defRPr sz="1500">
                <a:solidFill>
                  <a:srgbClr val="FFFFFF"/>
                </a:solidFill>
                <a:latin typeface="Consolas"/>
              </a:defRPr>
            </a:pPr>
            <a:r>
              <a:t>using namespace std;</a:t>
            </a:r>
          </a:p>
          <a:p>
            <a:pPr algn="l">
              <a:spcAft>
                <a:spcPts val="100"/>
              </a:spcAft>
              <a:defRPr sz="15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5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1500">
                <a:solidFill>
                  <a:srgbClr val="FFFFFF"/>
                </a:solidFill>
                <a:latin typeface="Consolas"/>
              </a:defRPr>
            </a:pPr>
            <a:r>
              <a:t>    cout &lt;&lt; "Hello, World!" &lt;&lt; endl;</a:t>
            </a:r>
          </a:p>
          <a:p>
            <a:pPr algn="l">
              <a:spcAft>
                <a:spcPts val="100"/>
              </a:spcAft>
              <a:defRPr sz="15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 algn="l">
              <a:spcAft>
                <a:spcPts val="100"/>
              </a:spcAft>
              <a:defRPr sz="15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4864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程序逐行解析：</a:t>
            </a:r>
            <a:br/>
            <a:br/>
            <a:r>
              <a:t>cout — c + out，即"字符输出"</a:t>
            </a:r>
            <a:br/>
            <a:r>
              <a:t>   是 C++ 标准库中的输出流对象</a:t>
            </a:r>
            <a:br/>
            <a:r>
              <a:t>   代表标准输出设备（屏幕/控制台）</a:t>
            </a:r>
            <a:br/>
            <a:br/>
            <a:r>
              <a:t>&lt;&lt; — 插入运算符（流输出运算符）</a:t>
            </a:r>
            <a:br/>
            <a:r>
              <a:t>   将右侧内容"插入"到输出流中</a:t>
            </a:r>
            <a:br/>
            <a:r>
              <a:t>   可以连续使用（链式调用）</a:t>
            </a:r>
            <a:br/>
            <a:br/>
            <a:r>
              <a:t>"Hello, World!" — 字符串字面量</a:t>
            </a:r>
            <a:br/>
            <a:r>
              <a:t>   双引号表示这是一串字符</a:t>
            </a:r>
            <a:br/>
            <a:br/>
            <a:r>
              <a:t>endl — end line，换行</a:t>
            </a:r>
            <a:br/>
            <a:r>
              <a:t>   效果等同于输出 '\n' 并刷新缓冲区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411480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运行结果：</a:t>
            </a:r>
            <a:br/>
            <a:br/>
            <a:r>
              <a:t>  控制台窗口显示：</a:t>
            </a:r>
            <a:br/>
            <a:r>
              <a:t>  Hello, World!</a:t>
            </a:r>
            <a:br/>
            <a:r>
              <a:t>  光标移到下一行</a:t>
            </a:r>
            <a:br/>
            <a:br/>
            <a:r>
              <a:t>动手试一试：</a:t>
            </a:r>
            <a:br/>
            <a:r>
              <a:t>  1. 修改双引号中的文字</a:t>
            </a:r>
            <a:br/>
            <a:r>
              <a:t>  2. 再加一行 cout 输出</a:t>
            </a:r>
            <a:br/>
            <a:r>
              <a:t>  3. 故意漏掉分号看报错</a:t>
            </a:r>
            <a:br/>
            <a:r>
              <a:t>  4. 把 endl 换成 "\n"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cout 与 cin — 标准输入输出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与程序对话的基本方式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200" b="1">
                <a:solidFill>
                  <a:srgbClr val="1A3C6E"/>
                </a:solidFill>
                <a:latin typeface="Microsoft YaHei"/>
              </a:defRPr>
            </a:pPr>
            <a:r>
              <a:t>cout — 输出到屏幕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645920"/>
            <a:ext cx="5943600" cy="2336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 = 10;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double b = 3.14;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char c = 'X';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s = "Hello";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a;              // 输出: 10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"a = " &lt;&lt; a;    // 输出: a = 10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a &lt;&lt; " " &lt;&lt; b;  // 输出: 10 3.14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a &lt;&lt; endl &lt;&lt; b; // 分两行输出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 &lt;&lt; " World!"; // 输出: Hello World!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200" b="1">
                <a:solidFill>
                  <a:srgbClr val="1A3C6E"/>
                </a:solidFill>
                <a:latin typeface="Microsoft YaHei"/>
              </a:defRPr>
            </a:pPr>
            <a:r>
              <a:t>cin — 从键盘读取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1645920"/>
            <a:ext cx="5303520" cy="2336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age;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double height;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string name;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cin &gt;&gt; age;              // 读入整数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cin &gt;&gt; height;           // 读入浮点数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cin &gt;&gt; name;             // 读入字符串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                 // (遇空格停止)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cin &gt;&gt; age &gt;&gt; height;    // 连续读入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getline(cin, name);      // 读入整行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3035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C0392B"/>
                </a:solidFill>
                <a:latin typeface="Microsoft YaHei"/>
              </a:defRPr>
            </a:pPr>
            <a:r>
              <a:t>⚠ 注意：cin 读到空格/换行会停止；getline 读入整行（包括空格）。</a:t>
            </a:r>
            <a:br/>
            <a:r>
              <a:t>📌 链式调用：cout &lt;&lt; a &lt;&lt; b &lt;&lt; c; 等价于 ((cout &lt;&lt; a) &lt;&lt; b) &lt;&lt; c; 每次 &lt;&lt; 返回 cout 自身。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转义字符 Escape Sequences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在字符串中表示无法直接输入的特殊字符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转义字符以反斜杠 \ 开头，后跟一个字符，表示一个特殊的控制字符或符号。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1828800"/>
            <a:ext cx="3657600" cy="4572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\\</a:t>
            </a:r>
            <a:br/>
            <a:r>
              <a:t>反斜杠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33172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写法：\\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256032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含义：输出一个反斜杠字符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283464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示例：cout &lt;&lt; "\\";  // 输出 \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06240" y="1828800"/>
            <a:ext cx="3657600" cy="4572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\'</a:t>
            </a:r>
            <a:br/>
            <a:r>
              <a:t>单引号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97680" y="233172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写法：\'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97680" y="256032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含义：在字符中表示单引号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283464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示例：char c = '\'';  // 字符 '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138160" y="1828800"/>
            <a:ext cx="3657600" cy="4572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\"</a:t>
            </a:r>
            <a:br/>
            <a:r>
              <a:t>双引号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0" y="233172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写法：\"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56032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含义：在字符串中表示双引号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283464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示例：cout &lt;&lt; "He said \"Hi\"";  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74320" y="3383280"/>
            <a:ext cx="3657600" cy="4572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\n</a:t>
            </a:r>
            <a:br/>
            <a:r>
              <a:t>换行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" y="388620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写法：\n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411480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含义：换行符（newline）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5760" y="438912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示例：cout &lt;&lt; "Line1\nLine2";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206240" y="3383280"/>
            <a:ext cx="3657600" cy="45720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\t</a:t>
            </a:r>
            <a:br/>
            <a:r>
              <a:t>制表符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97680" y="388620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写法：\t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97680" y="411480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含义：水平制表符（Tab）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97680" y="438912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示例：cout &lt;&lt; "Name\tAge";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138160" y="3383280"/>
            <a:ext cx="3657600" cy="45720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\r</a:t>
            </a:r>
            <a:br/>
            <a:r>
              <a:t>回车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29600" y="388620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写法：\r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9600" y="411480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含义：回车符（carriage return）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29600" y="438912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示例：回到行首（很少单独使用）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C++ 编译全过程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预处理 → 编译 → 汇编 → 链接 — 从 .cpp 到 .exe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" y="1280160"/>
            <a:ext cx="2743200" cy="6858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1. 预处理</a:t>
            </a:r>
            <a:br/>
            <a:r>
              <a:t>Preprocess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2148840"/>
            <a:ext cx="256032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处理 # 开头的指令</a:t>
            </a:r>
            <a:br/>
            <a:r>
              <a:t>展开头文件 #include</a:t>
            </a:r>
            <a:br/>
            <a:r>
              <a:t>替换宏定义 #define</a:t>
            </a:r>
            <a:br/>
            <a:r>
              <a:t>删除注释</a:t>
            </a:r>
            <a:br/>
            <a:r>
              <a:t>生成 .i 预处理文件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971800" y="1508760"/>
            <a:ext cx="228600" cy="128016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3200400" y="1280160"/>
            <a:ext cx="2743200" cy="6858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2. 编译</a:t>
            </a:r>
            <a:br/>
            <a:r>
              <a:t>Compile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91840" y="2148840"/>
            <a:ext cx="256032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将 .i 转为汇编代码</a:t>
            </a:r>
            <a:br/>
            <a:r>
              <a:t>词法分析 → 语法分析</a:t>
            </a:r>
            <a:br/>
            <a:r>
              <a:t>→ 语义分析 → 优化</a:t>
            </a:r>
            <a:br/>
            <a:r>
              <a:t>检查语法错误</a:t>
            </a:r>
            <a:br/>
            <a:r>
              <a:t>生成 .s 汇编文件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5943600" y="1508760"/>
            <a:ext cx="228600" cy="128016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172200" y="1280160"/>
            <a:ext cx="2743200" cy="6858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3. 汇编</a:t>
            </a:r>
            <a:br/>
            <a:r>
              <a:t>Assemble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63640" y="2148840"/>
            <a:ext cx="256032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将汇编代码转为机器码</a:t>
            </a:r>
            <a:br/>
            <a:r>
              <a:t>每条汇编对应一条</a:t>
            </a:r>
            <a:br/>
            <a:r>
              <a:t>二进制机器指令</a:t>
            </a:r>
            <a:br/>
            <a:r>
              <a:t>生成 .o 目标文件</a:t>
            </a:r>
            <a:br/>
            <a:r>
              <a:t>(obj in Windows)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8915400" y="1508760"/>
            <a:ext cx="228600" cy="128016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9144000" y="1280160"/>
            <a:ext cx="2743200" cy="6858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4. 链接</a:t>
            </a:r>
            <a:br/>
            <a:r>
              <a:t>Link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35440" y="2148840"/>
            <a:ext cx="256032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合并多个 .o + 库文件</a:t>
            </a:r>
            <a:br/>
            <a:r>
              <a:t>解析符号引用</a:t>
            </a:r>
            <a:br/>
            <a:r>
              <a:t>(函数调用/全局变量)</a:t>
            </a:r>
            <a:br/>
            <a:r>
              <a:t>地址重定位</a:t>
            </a:r>
            <a:br/>
            <a:r>
              <a:t>生成 .exe 可执行文件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02920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用一条命令完成全部四步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5440680"/>
            <a:ext cx="6400800" cy="12801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g++ -std=c++14 -Wall -O2 -o program source.cpp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# 等价于依次执行：预处理 + 编译 + 汇编 + 链接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# 分步执行（了解即可）：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g++ -E source.cpp -o source.i     # 仅预处理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g++ -S source.i -o source.s       # 仅编译到汇编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g++ -c source.s -o source.o       # 仅汇编到目标文件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g++ source.o -o program           # 链接为可执行文件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常见编译错误与排查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读懂编译器报错 — 排错的第一项基本功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669280" cy="45720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缺少分号 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1737360"/>
            <a:ext cx="5394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报错信息：expected ';' before ...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2011680"/>
            <a:ext cx="53949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原因：每条语句必须以分号结尾，这是最常见的错误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1188720"/>
            <a:ext cx="5669280" cy="45720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括号不匹配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55080" y="1737360"/>
            <a:ext cx="5394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报错信息：expected '}' at end of input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55080" y="2011680"/>
            <a:ext cx="53949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原因：花括号 { } 必须成对出现，检查是否漏了 }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74320" y="2743200"/>
            <a:ext cx="5669280" cy="4572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未声明的标识符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1480" y="3291840"/>
            <a:ext cx="5394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报错信息：'xxx' was not declared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1480" y="3566160"/>
            <a:ext cx="53949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原因：变量/函数未定义就使用，或忘记 #include 头文件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743200"/>
            <a:ext cx="5669280" cy="4572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类型不匹配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55080" y="3291840"/>
            <a:ext cx="5394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报错信息：cannot convert 'A' to 'B'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55080" y="3566160"/>
            <a:ext cx="53949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原因：赋值或传参时类型不一致，如将 string 赋给 int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74320" y="4297680"/>
            <a:ext cx="5669280" cy="4572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缺少头文件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80" y="4846320"/>
            <a:ext cx="5394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报错信息：'cout' was not declared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1480" y="5120640"/>
            <a:ext cx="53949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原因：忘记 #include &lt;iostream&gt;，找不到 cout/cin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17920" y="4297680"/>
            <a:ext cx="5669280" cy="45720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main 函数错误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55080" y="4846320"/>
            <a:ext cx="5394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报错信息：undefined reference to 'main'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55080" y="5120640"/>
            <a:ext cx="53949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原因：没有定义 main 函数 或 把 main 拼写错了（如 mian）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cout 进阶技巧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链式调用 / 格式化输出 / endl 与 \n 的区别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链式调用的原理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645920"/>
            <a:ext cx="5943600" cy="2336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以下三种写法完全等价：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"a=" &lt;&lt; a &lt;&lt; " b=" &lt;&lt;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((cout &lt;&lt; "a=") &lt;&lt; a) &lt;&lt; " b=" &lt;&lt;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"a=";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a;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" b=" &lt;&lt;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每步 &lt;&lt; 返回 cout 自身，所以能链式调用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endl 与 \n 的区别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1645920"/>
            <a:ext cx="5303520" cy="201168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0" y="17190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对比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29400" y="2148840"/>
            <a:ext cx="484632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endl：换行 + 立即刷新缓冲区（较慢）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29400" y="2432304"/>
            <a:ext cx="484632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 在需要立即看到输出时使用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29400" y="2715768"/>
            <a:ext cx="484632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\n：只换行，不刷新缓冲区（较快）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29400" y="2999232"/>
            <a:ext cx="484632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 在大量输出时推荐使用 \n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29400" y="3282696"/>
            <a:ext cx="484632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 竞赛中输出大量数据用 \n 更快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84632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printf / scanf 简介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65760" y="5257800"/>
            <a:ext cx="5943600" cy="14630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&lt;cstdio&gt;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a = 10; double b = 3.14;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printf("a=%d, b=%.2f\n", a, b);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输出: a=10, b=3.14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%d=整数 %f=浮点 %c=字符 %s=字符串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scanf("%d %lf", &amp;a, &amp;b);  // 注意 &amp; 取地址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75120" y="5257800"/>
            <a:ext cx="50292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常用格式控制符：</a:t>
            </a:r>
            <a:br/>
            <a:r>
              <a:t>  %d / %lld — 整数</a:t>
            </a:r>
            <a:br/>
            <a:r>
              <a:t>  %f / %lf — 浮点数</a:t>
            </a:r>
            <a:br/>
            <a:r>
              <a:t>  %c — 字符</a:t>
            </a:r>
            <a:br/>
            <a:r>
              <a:t>  %s — 字符串</a:t>
            </a:r>
            <a:br/>
            <a:r>
              <a:t>  %.2f — 保留2位小数</a:t>
            </a:r>
            <a:br/>
            <a:r>
              <a:t>  %05d — 5位宽度，前面补0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