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Math Library Functions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abs / round / floor / ceil / sqrt / sin / cos / log / exp / pow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| Difficulty 3 | NOI 2025 | PPT 67 - FINAL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389120"/>
            <a:ext cx="100584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Goal: Master commonly used math functions for CSP-J problems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3716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Thank You!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CSP-J 2025 Complete Series - PPT 01-67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2004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800" b="0">
                <a:solidFill>
                  <a:srgbClr val="95A5A6"/>
                </a:solidFill>
                <a:latin typeface="Microsoft YaHei"/>
              </a:defRPr>
            </a:pPr>
            <a:r>
              <a:t>NOI 2025 Syllabus - Full Coverage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84048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000" b="0">
                <a:solidFill>
                  <a:srgbClr val="FFFFFF"/>
                </a:solidFill>
                <a:latin typeface="Microsoft YaHei"/>
              </a:defRPr>
            </a:pPr>
            <a:r>
              <a:t>Good luck in the CSP-J exam!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30352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| NOI 2025 | PPT 67 - THE END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Contents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Math Library - Four Function Groups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67</a:t>
            </a:r>
          </a:p>
        </p:txBody>
      </p:sp>
      <p:sp>
        <p:nvSpPr>
          <p:cNvPr id="7" name="Oval 6"/>
          <p:cNvSpPr/>
          <p:nvPr/>
        </p:nvSpPr>
        <p:spPr>
          <a:xfrm>
            <a:off x="1188720" y="1097280"/>
            <a:ext cx="384048" cy="384048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37360" y="109728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B5C9E"/>
                </a:solidFill>
                <a:latin typeface="Microsoft YaHei"/>
              </a:defRPr>
            </a:pPr>
            <a:r>
              <a:t>Basic Functions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371600"/>
            <a:ext cx="91440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abs/labs/llabs, round/floor/ceil/trunc</a:t>
            </a:r>
          </a:p>
        </p:txBody>
      </p:sp>
      <p:sp>
        <p:nvSpPr>
          <p:cNvPr id="10" name="Oval 9"/>
          <p:cNvSpPr/>
          <p:nvPr/>
        </p:nvSpPr>
        <p:spPr>
          <a:xfrm>
            <a:off x="1188720" y="2286000"/>
            <a:ext cx="384048" cy="384048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37360" y="22860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7AE60"/>
                </a:solidFill>
                <a:latin typeface="Microsoft YaHei"/>
              </a:defRPr>
            </a:pPr>
            <a:r>
              <a:t>Power &amp; Root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37360" y="2560320"/>
            <a:ext cx="91440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sqrt/cbrt/pow, exponentiation and roots</a:t>
            </a:r>
          </a:p>
        </p:txBody>
      </p:sp>
      <p:sp>
        <p:nvSpPr>
          <p:cNvPr id="13" name="Oval 12"/>
          <p:cNvSpPr/>
          <p:nvPr/>
        </p:nvSpPr>
        <p:spPr>
          <a:xfrm>
            <a:off x="1188720" y="3474720"/>
            <a:ext cx="384048" cy="384048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37360" y="34747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E86A17"/>
                </a:solidFill>
                <a:latin typeface="Microsoft YaHei"/>
              </a:defRPr>
            </a:pPr>
            <a:r>
              <a:t>Trigonometric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37360" y="3749040"/>
            <a:ext cx="91440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sin/cos/tan/asin/acos/atan (radians!)</a:t>
            </a:r>
          </a:p>
        </p:txBody>
      </p:sp>
      <p:sp>
        <p:nvSpPr>
          <p:cNvPr id="16" name="Oval 15"/>
          <p:cNvSpPr/>
          <p:nvPr/>
        </p:nvSpPr>
        <p:spPr>
          <a:xfrm>
            <a:off x="1188720" y="4663440"/>
            <a:ext cx="384048" cy="384048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37360" y="466344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C0392B"/>
                </a:solidFill>
                <a:latin typeface="Microsoft YaHei"/>
              </a:defRPr>
            </a:pPr>
            <a:r>
              <a:t>Log &amp; Exp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737360" y="4937760"/>
            <a:ext cx="91440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log/log10/log2/exp, logarithms and e^x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Basic Math Functions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abs / round / floor / ceil - the most commonly used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abs(x): absolute value (int). labs(x) for long. llabs(x) for long long.</a:t>
            </a:r>
            <a:br/>
            <a:r>
              <a:t>  abs(-5)=5, abs(3)=3</a:t>
            </a:r>
            <a:br/>
            <a:br/>
            <a:r>
              <a:t>round(x): nearest integer, halfway cases away from zero.</a:t>
            </a:r>
            <a:br/>
            <a:r>
              <a:t>  round(3.4)=3, round(3.6)=4, round(-3.5)=-4</a:t>
            </a:r>
            <a:br/>
            <a:br/>
            <a:r>
              <a:t>floor(x): greatest integer &lt;= x.  floor(3.7)=3, floor(-3.2)=-4</a:t>
            </a:r>
            <a:br/>
            <a:br/>
            <a:r>
              <a:t>ceil(x): smallest integer &gt;= x.   ceil(3.2)=4, ceil(-3.8)=-3</a:t>
            </a:r>
            <a:br/>
            <a:br/>
            <a:r>
              <a:t>trunc(x): truncate toward zero.   trunc(3.7)=3, trunc(-3.7)=-3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303520" cy="2819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#include &lt;cmath&gt;  // or &lt;math.h&gt;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a = abs(-5);       // 5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long b = labs(-5L);    // 5L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long long c = llabs(-5LL); // 5LL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double r = round(3.5);   // 4.0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double f = floor(3.7);   // 3.0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double ce = ceil(3.2);   // 4.0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double t = trunc(3.7);   // 3.0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Integer ceil division: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ans = (a + b - 1) / b;  // ceil(a/b) for a,b&gt;0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Power &amp; Root Functions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sqrt / cbrt / pow - watch out for precision!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sqrt(x): square root. Domain: x &gt;= 0.</a:t>
            </a:r>
            <a:br/>
            <a:r>
              <a:t>  sqrt(16)=4.0, sqrt(2)=1.41421...</a:t>
            </a:r>
            <a:br/>
            <a:br/>
            <a:r>
              <a:t>cbrt(x): cube root. Works for negative too!</a:t>
            </a:r>
            <a:br/>
            <a:r>
              <a:t>  cbrt(8)=2.0, cbrt(-8)=-2.0</a:t>
            </a:r>
            <a:br/>
            <a:br/>
            <a:r>
              <a:t>pow(x, y): x raised to power y. Returns double!</a:t>
            </a:r>
            <a:br/>
            <a:r>
              <a:t>  pow(2,10)=1024.0, pow(2,0.5)=sqrt(2)</a:t>
            </a:r>
            <a:br/>
            <a:br/>
            <a:r>
              <a:t>WARNING: pow() returns double, NOT integer!</a:t>
            </a:r>
            <a:br/>
            <a:r>
              <a:t>  pow(2,53) might have precision loss!</a:t>
            </a:r>
            <a:br/>
            <a:r>
              <a:t>  For integer exponent: use fast power (PPT 41)!</a:t>
            </a:r>
            <a:br/>
            <a:r>
              <a:t>  For integer sqrt: use while(i*i&lt;=n) or sqrt+floor check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0" y="1188720"/>
            <a:ext cx="4846320" cy="34290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#include &lt;cmath&gt;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double s = sqrt(16);     // 4.0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double cb = cbrt(27);    // 3.0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double p = pow(2, 10);   // 1024.0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Integer sqrt check: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int_sqrt(int n)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int s = (int)sqrt(n);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while ((s+1)*(s+1) &lt;= n) s++;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while (s*s &gt; n) s--;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return s;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For a^b with large b, use qpow (PPT41)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pow() has floating-point precision limits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Trig &amp; Log Functions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sin/cos/tan and log/exp - radians and base conversion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Trigonometric (angles in RADIANS, not degrees!):</a:t>
            </a:r>
            <a:br/>
            <a:r>
              <a:t>  sin(x), cos(x), tan(x): domain: any real, range: [-1,1]</a:t>
            </a:r>
            <a:br/>
            <a:r>
              <a:t>  asin(x), acos(x), atan(x): inverse functions</a:t>
            </a:r>
            <a:br/>
            <a:r>
              <a:t>  PI = acos(-1.0)  or  M_PI (if defined)</a:t>
            </a:r>
            <a:br/>
            <a:r>
              <a:t>  Degrees to radians: rad = deg * PI / 180</a:t>
            </a:r>
            <a:br/>
            <a:br/>
            <a:r>
              <a:t>Logarithms:</a:t>
            </a:r>
            <a:br/>
            <a:r>
              <a:t>  log(x): natural log (base e).  log(e)=1</a:t>
            </a:r>
            <a:br/>
            <a:r>
              <a:t>  log10(x): log base 10.  log10(1000)=3</a:t>
            </a:r>
            <a:br/>
            <a:r>
              <a:t>  log2(x): log base 2.  log2(1024)=10</a:t>
            </a:r>
            <a:br/>
            <a:r>
              <a:t>  exp(x): e^x.  exp(1)=e=2.71828...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0" y="1188720"/>
            <a:ext cx="4846320" cy="34290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#include &lt;cmath&gt;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const double PI = acos(-1.0);  // 3.14159...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Trig in degrees: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double deg = 30;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double rad = deg * PI / 180;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double s = sin(rad);   // sin(30deg)=0.5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Log base conversion: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log_base_b(x) = log(x) / log(b)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double log2_val = log(x) / log(2);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Or use log2(x) if available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Check if n is power of 2: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if (n &gt; 0 &amp;&amp; (n &amp; (n-1)) == 0) // int method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Or: log2(n) is integer (precision risk)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Common Pitfalls with Math Functions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Precision, type conversion, and overflow issues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109728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Pitfall 1: pow() returns double, not int!</a:t>
            </a:r>
            <a:br/>
            <a:r>
              <a:t>  int x = pow(2, 53); // 9007199254740992? NO! May lose precision!</a:t>
            </a:r>
            <a:br/>
            <a:r>
              <a:t>  Use fast power (PPT 41) for integer exponentiation.</a:t>
            </a:r>
            <a:br/>
            <a:br/>
            <a:r>
              <a:t>Pitfall 2: sqrt() precision</a:t>
            </a:r>
            <a:br/>
            <a:r>
              <a:t>  int s = sqrt(n); // May be slightly off for large n</a:t>
            </a:r>
            <a:br/>
            <a:r>
              <a:t>  Always verify: while ((s+1)*(s+1) &lt;= n) s++; while (s*s &gt; n) s--;</a:t>
            </a:r>
            <a:br/>
            <a:br/>
            <a:r>
              <a:t>Pitfall 3: Floating point equality</a:t>
            </a:r>
            <a:br/>
            <a:r>
              <a:t>  if (fabs(a - b) &lt; 1e-9) // "equal"  (not if (a == b))</a:t>
            </a:r>
            <a:br/>
            <a:r>
              <a:t>  Floating point has rounding errors!</a:t>
            </a:r>
            <a:br/>
            <a:br/>
            <a:r>
              <a:t>Pitfall 4: Trig functions use RADIANS</a:t>
            </a:r>
            <a:br/>
            <a:r>
              <a:t>  sin(30) is NOT sin(30 degrees)! sin(30*PI/180) is.</a:t>
            </a:r>
            <a:br/>
            <a:r>
              <a:t>  Forgetting to convert is a very common bug.</a:t>
            </a:r>
            <a:br/>
            <a:br/>
            <a:r>
              <a:t>Pitfall 5: log(0) or log of negative -&gt; -inf or NaN</a:t>
            </a:r>
            <a:br/>
            <a:r>
              <a:t>  Always check input &gt; 0 before calling log functions.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Common Use Cases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Where math functions appear in CSP-J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109728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| Function    | CSP-J Use Case                                      |</a:t>
            </a:r>
            <a:br/>
            <a:r>
              <a:t>|------------|-----------------------------------------------------|</a:t>
            </a:r>
            <a:br/>
            <a:r>
              <a:t>| abs(x)     | Distance between two points: abs(x1-x2)+abs(y1-y2)  |</a:t>
            </a:r>
            <a:br/>
            <a:r>
              <a:t>| sqrt(x)    | Euclidean distance, prime check up to sqrt(n)         |</a:t>
            </a:r>
            <a:br/>
            <a:r>
              <a:t>| pow(x,y)   | Volume/surface calculations (use qpow for int!)      |</a:t>
            </a:r>
            <a:br/>
            <a:r>
              <a:t>| floor/ceil | Rounding for output formatting, ceil division        |</a:t>
            </a:r>
            <a:br/>
            <a:r>
              <a:t>| round(x)   | Display formatted numbers                            |</a:t>
            </a:r>
            <a:br/>
            <a:r>
              <a:t>| log10(x)   | Count digits: floor(log10(n))+1                       |</a:t>
            </a:r>
            <a:br/>
            <a:r>
              <a:t>| sin/cos    | Geometry problems, rotation, coordinate transform     |</a:t>
            </a:r>
            <a:br/>
            <a:br/>
            <a:r>
              <a:t>Key Reminder: All these functions work with DOUBLE. Convert to int carefully!</a:t>
            </a:r>
            <a:br/>
            <a:r>
              <a:t>For integer exponentiation: ALWAYS use fast power (PPT 41), not pow().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Examples &amp; Practice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Apply math functions in CSP-J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Example 1: Distance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Manhattan: |x1-x2|+|y1-y2| -&gt; abs()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Euclidean: sqrt((dx)^2+(dy)^2)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Use hypot(dx,dy) from &lt;cmath&gt;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sqrt: double, not int!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Example 2: Digit Count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Count digits of integer N: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floor(log10(N)) + 1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Or: while(N){cnt++;N/=10;}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Integer method is more precise!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3749039"/>
            <a:ext cx="5303520" cy="210312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822191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Example 3: Prime Check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20623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Check up to sqrt(n):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461771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for(i=2;i*i&lt;=n;i++) or i&lt;=sqrt(n)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502919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i*i avoids floating point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44067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sqrt for large n: precision risk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217920" y="3749039"/>
            <a:ext cx="5303520" cy="210312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3822191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Example 4: Power of 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420623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Check: n&gt;0 &amp;&amp; (n&amp;(n-1))==0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461771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OR: log2(n) is integer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92240" y="502919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Bit method is faster &amp; precise!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92240" y="544067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Avoid using log2 for int check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Knowledge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Math Library Functions - Quick Reference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109728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BASIC:   abs(x), labs(x), llabs(x) - absolute value</a:t>
            </a:r>
            <a:br/>
            <a:r>
              <a:t>         round(x), floor(x), ceil(x), trunc(x) - rounding</a:t>
            </a:r>
            <a:br/>
            <a:br/>
            <a:r>
              <a:t>POWER:   sqrt(x), cbrt(x) - roots</a:t>
            </a:r>
            <a:br/>
            <a:r>
              <a:t>         pow(x,y) - returns DOUBLE, not for integer exponent!</a:t>
            </a:r>
            <a:br/>
            <a:r>
              <a:t>         For integer a^b: use fast power (PPT 41)!</a:t>
            </a:r>
            <a:br/>
            <a:br/>
            <a:r>
              <a:t>TRIG:    sin(x), cos(x), tan(x) - x in RADIANS</a:t>
            </a:r>
            <a:br/>
            <a:r>
              <a:t>         PI = acos(-1.0), convert: rad = deg * PI / 180</a:t>
            </a:r>
            <a:br/>
            <a:br/>
            <a:r>
              <a:t>LOG:     log(x) [base e], log10(x), log2(x), exp(x)</a:t>
            </a:r>
            <a:br/>
            <a:r>
              <a:t>         Change base: log_b(x) = log(x) / log(b)</a:t>
            </a:r>
            <a:br/>
            <a:br/>
            <a:r>
              <a:t>ALWAYS:  #include &lt;cmath&gt; before using any of these functions!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30352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1">
                <a:solidFill>
                  <a:srgbClr val="2B5C9E"/>
                </a:solidFill>
                <a:latin typeface="Microsoft YaHei"/>
              </a:defRPr>
            </a:pPr>
            <a:r>
              <a:t>Practice: distance calculation / digit count / prime check with sqrt / power of 2 check</a:t>
            </a:r>
            <a:br/>
            <a:r>
              <a:t>🎉 This concludes the CSP-J 2025 Course! PPT 01-67, covering ALL CSP-J syllabus content!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