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变量、常量与基本数据类型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int / long long / float / double / char / bool — 一切数据的基础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1  |  NOI 2025 大纲 · PPT 07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本讲目标：掌握6种基本数据类型，理解变量声明与初始化，避免类型错误与溢出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sizeof 运算符与数据范围速查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查看类型大小 / 记住关键数值 / 避免溢出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sizeof: 返回类型或变量占用的字节数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sizeof(int);        // 4 (通常)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sizeof(long long);  // 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sizeof(double);     // 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sizeof(char);       //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sizeof(bool);       //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sizeof(x);  // 也可用于变量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sizeof(x) * 8;  // 位数: 32 bit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C0392B"/>
                </a:solidFill>
                <a:latin typeface="Microsoft YaHei"/>
              </a:defRPr>
            </a:pPr>
            <a:r>
              <a:t>竞赛必背数据范围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26480" y="162763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关键数值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0574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最大值: 约 2.1x10^9 (2^31 - 1)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4917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long long 最大值: 约 9.2x10^18 (2^63 - 1)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260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最小值: 约 -2.1x10^9 (-2^31)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3604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a[10^7] ≈ 40MB （全局安全）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7947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a[10^8] ≈ 400MB （大概率超内存！）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42291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double 有效数字: 约15-16位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变量、常量与基本数据类型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188720"/>
            <a:ext cx="2743200" cy="45720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标识符与变量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1752" y="192024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字母/数字/下划线，数字不能开头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" y="2359152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声明时必须初始化！（避免UB）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" y="2798064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全局变量自动初始化为0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743200" cy="45720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6种基本类型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92024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int(4B) / long long(8B) 整数首选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359152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float(4B) / double(8B) 浮点默认double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798064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char(1B)/bool(1B)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172200" y="1188720"/>
            <a:ext cx="2743200" cy="45720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常量与转换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45352" y="192024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const 有类型检查 → 推荐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5352" y="2359152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#define 文本替换 → 慎用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2798064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强制转换 (type)value → 注意截断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44000" y="1188720"/>
            <a:ext cx="2743200" cy="45720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竞赛必背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17152" y="1920240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int ≈ ±2.1x10^9 / ll ≈ ±9.2x10^18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17152" y="2359152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1e8次操作 ≈ 1秒 / 40MB ≈ 10^7个int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17152" y="2798064"/>
            <a:ext cx="260604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浮点数比较用 fabs(a-b)&lt;1e-8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463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📌 最重要的习惯：不确定数据范围时，一律用 long long！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下一讲：运算符与表达式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08 — 算术/关系/逻辑/位运算 + 运算符优先级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标识符与命名规则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关键字/标识符/命名规范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变量的声明与初始化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声明/定义/初始化的多种方式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六种基本数据类型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int/ll/float/double/char/bool详解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常量与类型转换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const/#define/隐式/强制转换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sizeof 与数据范围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查看类型大小/整数溢出陷阱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57200" cy="457200"/>
          </a:xfrm>
          <a:prstGeom prst="ellipse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最佳实践与常见错误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竞赛铁律/常见类型错误汇总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标识符与 C++ 关键字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命名规范 — 给变量起个好名字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9260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标识符命名规则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6634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只能包含字母(A-Z/a-z)、数字(0-9)、下划线(_)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57984"/>
            <a:ext cx="4846320" cy="46634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不能以数字开头（如 1var 非法）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24328"/>
            <a:ext cx="4846320" cy="46634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区分大小写（count 和 Count 是不同的变量）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090672"/>
            <a:ext cx="4846320" cy="46634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不能使用C++关键字（int/return/if/for/while/class等）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557016"/>
            <a:ext cx="4846320" cy="46634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推荐命名风格：驼峰命名 countMax 或下划线 count_max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1188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C++ 常用关键字一览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943600" y="1554480"/>
            <a:ext cx="5760720" cy="1803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数据类型关键字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 long  short  char  float  double  bool  void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控制流关键字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if  else  switch  case  default  break  continue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 while  do  return  goto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其他常用关键字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 static  struct  class  new  delete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true  false  nullptr  using  namespace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变量的声明与初始化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变量 = 内存中的命名存储空间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声明（未初始化，值不确定！危险！）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age;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声明 + 初始化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score = 100;        // 拷贝初始化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pi = 3.14159;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grade = 'A';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passed = true;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C++11 列表初始化（推荐）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x{42};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y = {42};           // 等价写法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arr[5] = {1,2,3,4,5};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zeros[100] = {0};   // 全部初始化为0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C0392B"/>
                </a:solidFill>
                <a:latin typeface="Microsoft YaHei"/>
              </a:defRPr>
            </a:pPr>
            <a:r>
              <a:t>初始化的重要性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29260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26480" y="162763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未初始化的风险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057400"/>
            <a:ext cx="53035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局部变量不初始化：值是内存中的随机数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446020"/>
            <a:ext cx="53035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全局变量自动初始化为0（安全）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834640"/>
            <a:ext cx="53035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静态变量自动初始化为0（安全）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223260"/>
            <a:ext cx="53035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使用未初始化的变量 = 不确定的行为(UB)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611880"/>
            <a:ext cx="53035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UB非常危险：程序可能偶尔正确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4000500"/>
            <a:ext cx="5303520" cy="3886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竞赛铁律：声明时立即初始化！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整数类型详解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int 与 long long — 最常用的两种整数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int: 4字节，范围约 -2.1x10^9 ~ 2.1x10^9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42;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 = 2147483647;     // int最大值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 = b + 1;           // 溢出！变成 -2147483648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long long: 8字节，范围约 -9.2x10^18 ~ 9.2x10^18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long long d = 1000000000000LL;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long long e = 1e18;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用 LL 后缀明确 long long 字面量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unsigned: 无符号，正数范围翻倍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unsigned int f = 4294967295U;   // 0 ~ 4.3x10^9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C0392B"/>
                </a:solidFill>
                <a:latin typeface="Microsoft YaHei"/>
              </a:defRPr>
            </a:pPr>
            <a:r>
              <a:t>溢出示例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典型的溢出错误！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 = 100000;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b = 100000;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long long c = a * b;  // 错误！先以int计算，已溢出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正确写法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long long c = 1LL * a * b;  // 强制long long计算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或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long long a = 100000;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long long b = 100000;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long long c = a * b;  // 正确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浮点类型与精度陷阱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float / double — 表示小数的两种方式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float: 4字节，约6-7位有效数字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float f = 3.14f;   // 注意 f 后缀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double: 8字节，约15-16位有效数字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d = 3.14159265358979;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竞赛中浮点数默认用 double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浮点数的精度问题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x = 0.1 + 0.2;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x;  // 输出 0.3？ 实际是 0.30000000000000004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因为0.1和0.2不能用二进制精确表示！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浮点数比较的正确方式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绝对不能用 == 比较浮点数！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202180"/>
            <a:ext cx="530352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正确：if (fabs(a - b) &lt; 1e-8) { 相等 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712720"/>
            <a:ext cx="530352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1e-8 是经验阈值，可根据题目调整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3223260"/>
            <a:ext cx="530352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浮点数输出控制：cout &lt;&lt; fixed &lt;&lt; setprecision(2) &lt;&lt; x;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733800"/>
            <a:ext cx="530352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printf("%.2f", x);  // 保留两位小数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4244340"/>
            <a:ext cx="530352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竞赛中能用整数就不要用浮点数！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字符类型 char 与布尔类型 bool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最小的数据类型 — 各1字节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char: 1字节，存储一个字符（ASCII码）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c1 = 'A';       // 实际存储的是65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c2 = 65;          // 等价于 c2 = 'A'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(int)c1;      // 输出 65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常用 char 操作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(c &gt;= 'A' &amp;&amp; c &lt;= 'Z')  // 判断大写字母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(c &gt;= 'a' &amp;&amp; c &lt;= 'z')  // 判断小写字母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(c &gt;= '0' &amp;&amp; c &lt;= '9')  // 判断数字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lower = c + 32;   // 大写转小写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bool: 1字节，只有 true 和 false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ok = true;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flag = false;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bool 本质上：true=1(非0), false=0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ok;     // 输出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 = ok;     // x = 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bool 常用于条件判断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(ok) cout &lt;&lt; "yes";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(!flag) cout &lt;&lt; "no";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bool 的隐式转换：非零→true, 0→false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(x) ...     // x!=0 时为 true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常量：const 与 #define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保护不应该被修改的值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const 常量（推荐！有类型检查）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MAXN = 100005;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double PI = 3.14159265358979;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MOD = 1e9 + 7;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MAXN = 200;  // 编译错误！不能修改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#define 宏定义（预处理阶段替换）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#define MAXN 100005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#define ll long long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#define PI 3.14159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注意：#define 只是文本替换，无类型检查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const vs #define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const 有类型检查，更安全，推荐使用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1259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#define 在预处理阶段文本替换，无类型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5603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const 是真正的变量，可调试器中查看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946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#define 可用来定义类型别名: #define ll long long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4290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竞赛常用：#define 定义类型 + const 定义常量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8633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现代C++推荐：using ll = long long; 代替 #define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类型转换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隐式转换与强制转换 — 数据类型的桥梁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隐式转换（自动进行）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3.14;       // 浮点→整数：截断，a=3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b = 5;       // 整数→浮点：b=5.0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char c = 65;        // 整数→字符：c='A'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d = 'A';       // 字符→整数：d=65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运算中的类型提升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/ int  →  int    (整数除法)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/ int → double (自动提升)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例：3/2=1, 3.0/2=1.5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强制类型转换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x = 3.14;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 = (int)x;       // C风格，a=3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 = int(x);       // C++函数风格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static_cast (C++推荐，更安全)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 = static_cast&lt;int&gt;(x);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竞赛常见用法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ans = (int)(1.0 * a / b * 100);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1.0 * 强制浮点运算，再转回int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